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76" r:id="rId6"/>
    <p:sldId id="262" r:id="rId7"/>
    <p:sldId id="280" r:id="rId8"/>
    <p:sldId id="279" r:id="rId9"/>
    <p:sldId id="264" r:id="rId10"/>
    <p:sldId id="313" r:id="rId11"/>
    <p:sldId id="284" r:id="rId12"/>
    <p:sldId id="285" r:id="rId13"/>
    <p:sldId id="314" r:id="rId14"/>
    <p:sldId id="281" r:id="rId15"/>
    <p:sldId id="261" r:id="rId16"/>
    <p:sldId id="289" r:id="rId17"/>
    <p:sldId id="277" r:id="rId18"/>
    <p:sldId id="290" r:id="rId19"/>
    <p:sldId id="291" r:id="rId20"/>
    <p:sldId id="292" r:id="rId21"/>
    <p:sldId id="293" r:id="rId22"/>
    <p:sldId id="294" r:id="rId23"/>
    <p:sldId id="295" r:id="rId24"/>
    <p:sldId id="296" r:id="rId25"/>
    <p:sldId id="298" r:id="rId26"/>
    <p:sldId id="299" r:id="rId27"/>
    <p:sldId id="297" r:id="rId28"/>
    <p:sldId id="300" r:id="rId29"/>
    <p:sldId id="301" r:id="rId30"/>
    <p:sldId id="302" r:id="rId31"/>
    <p:sldId id="303" r:id="rId32"/>
    <p:sldId id="282" r:id="rId33"/>
    <p:sldId id="304" r:id="rId34"/>
    <p:sldId id="309" r:id="rId35"/>
    <p:sldId id="305" r:id="rId36"/>
    <p:sldId id="306" r:id="rId37"/>
    <p:sldId id="307" r:id="rId38"/>
    <p:sldId id="308" r:id="rId39"/>
    <p:sldId id="283" r:id="rId40"/>
    <p:sldId id="310" r:id="rId41"/>
    <p:sldId id="311" r:id="rId42"/>
    <p:sldId id="31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69"/>
    <a:srgbClr val="F1AD02"/>
    <a:srgbClr val="6ED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120" d="100"/>
          <a:sy n="120"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ptos" panose="020B0004020202020204" pitchFamily="34" charset="0"/>
                <a:ea typeface="+mn-ea"/>
                <a:cs typeface="+mn-cs"/>
              </a:defRPr>
            </a:pPr>
            <a:r>
              <a:rPr lang="en-US" dirty="0"/>
              <a:t>Additional literacy-focused programs or certifications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ptos" panose="020B0004020202020204" pitchFamily="34" charset="0"/>
              <a:ea typeface="+mn-ea"/>
              <a:cs typeface="+mn-cs"/>
            </a:defRPr>
          </a:pPr>
          <a:endParaRPr lang="en-US"/>
        </a:p>
      </c:txPr>
    </c:title>
    <c:autoTitleDeleted val="0"/>
    <c:plotArea>
      <c:layout/>
      <c:barChart>
        <c:barDir val="bar"/>
        <c:grouping val="clustered"/>
        <c:varyColors val="1"/>
        <c:ser>
          <c:idx val="0"/>
          <c:order val="0"/>
          <c:tx>
            <c:strRef>
              <c:f>Sheet1!$B$1</c:f>
              <c:strCache>
                <c:ptCount val="1"/>
                <c:pt idx="0">
                  <c:v>Additional literacy-focused programs or certifications  completed </c:v>
                </c:pt>
              </c:strCache>
            </c:strRef>
          </c:tx>
          <c:spPr>
            <a:solidFill>
              <a:srgbClr val="6ED0FF"/>
            </a:solidFill>
          </c:spPr>
          <c:invertIfNegative val="0"/>
          <c:dPt>
            <c:idx val="0"/>
            <c:invertIfNegative val="0"/>
            <c:bubble3D val="0"/>
            <c:spPr>
              <a:solidFill>
                <a:srgbClr val="6ED0FF"/>
              </a:solidFill>
              <a:ln>
                <a:noFill/>
              </a:ln>
              <a:effectLst/>
            </c:spPr>
            <c:extLst>
              <c:ext xmlns:c16="http://schemas.microsoft.com/office/drawing/2014/chart" uri="{C3380CC4-5D6E-409C-BE32-E72D297353CC}">
                <c16:uniqueId val="{00000001-97B6-49F1-BA64-AE056F9120BE}"/>
              </c:ext>
            </c:extLst>
          </c:dPt>
          <c:dPt>
            <c:idx val="1"/>
            <c:invertIfNegative val="0"/>
            <c:bubble3D val="0"/>
            <c:spPr>
              <a:solidFill>
                <a:srgbClr val="6ED0FF"/>
              </a:solidFill>
              <a:ln>
                <a:noFill/>
              </a:ln>
              <a:effectLst/>
            </c:spPr>
            <c:extLst>
              <c:ext xmlns:c16="http://schemas.microsoft.com/office/drawing/2014/chart" uri="{C3380CC4-5D6E-409C-BE32-E72D297353CC}">
                <c16:uniqueId val="{00000003-97B6-49F1-BA64-AE056F9120BE}"/>
              </c:ext>
            </c:extLst>
          </c:dPt>
          <c:dPt>
            <c:idx val="2"/>
            <c:invertIfNegative val="0"/>
            <c:bubble3D val="0"/>
            <c:spPr>
              <a:solidFill>
                <a:srgbClr val="6ED0FF"/>
              </a:solidFill>
              <a:ln>
                <a:noFill/>
              </a:ln>
              <a:effectLst/>
            </c:spPr>
            <c:extLst>
              <c:ext xmlns:c16="http://schemas.microsoft.com/office/drawing/2014/chart" uri="{C3380CC4-5D6E-409C-BE32-E72D297353CC}">
                <c16:uniqueId val="{00000005-97B6-49F1-BA64-AE056F9120BE}"/>
              </c:ext>
            </c:extLst>
          </c:dPt>
          <c:dPt>
            <c:idx val="3"/>
            <c:invertIfNegative val="0"/>
            <c:bubble3D val="0"/>
            <c:spPr>
              <a:solidFill>
                <a:srgbClr val="6ED0FF"/>
              </a:solidFill>
              <a:ln>
                <a:noFill/>
              </a:ln>
              <a:effectLst/>
            </c:spPr>
            <c:extLst>
              <c:ext xmlns:c16="http://schemas.microsoft.com/office/drawing/2014/chart" uri="{C3380CC4-5D6E-409C-BE32-E72D297353CC}">
                <c16:uniqueId val="{00000007-97B6-49F1-BA64-AE056F9120BE}"/>
              </c:ext>
            </c:extLst>
          </c:dPt>
          <c:dPt>
            <c:idx val="4"/>
            <c:invertIfNegative val="0"/>
            <c:bubble3D val="0"/>
            <c:spPr>
              <a:solidFill>
                <a:srgbClr val="6ED0FF"/>
              </a:solidFill>
              <a:ln>
                <a:noFill/>
              </a:ln>
              <a:effectLst/>
            </c:spPr>
            <c:extLst>
              <c:ext xmlns:c16="http://schemas.microsoft.com/office/drawing/2014/chart" uri="{C3380CC4-5D6E-409C-BE32-E72D297353CC}">
                <c16:uniqueId val="{00000009-97B6-49F1-BA64-AE056F9120BE}"/>
              </c:ext>
            </c:extLst>
          </c:dPt>
          <c:dPt>
            <c:idx val="5"/>
            <c:invertIfNegative val="0"/>
            <c:bubble3D val="0"/>
            <c:spPr>
              <a:solidFill>
                <a:srgbClr val="6ED0FF"/>
              </a:solidFill>
              <a:ln>
                <a:noFill/>
              </a:ln>
              <a:effectLst/>
            </c:spPr>
            <c:extLst>
              <c:ext xmlns:c16="http://schemas.microsoft.com/office/drawing/2014/chart" uri="{C3380CC4-5D6E-409C-BE32-E72D297353CC}">
                <c16:uniqueId val="{0000000B-97B6-49F1-BA64-AE056F9120BE}"/>
              </c:ext>
            </c:extLst>
          </c:dPt>
          <c:dLbls>
            <c:dLbl>
              <c:idx val="4"/>
              <c:tx>
                <c:rich>
                  <a:bodyPr/>
                  <a:lstStyle/>
                  <a:p>
                    <a:fld id="{A55E8CA5-FF3B-4230-9B3D-F954758E1963}"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7B6-49F1-BA64-AE056F9120BE}"/>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N/A - I do not have any</c:v>
                </c:pt>
                <c:pt idx="1">
                  <c:v>Other</c:v>
                </c:pt>
                <c:pt idx="2">
                  <c:v>Seal of Literacy from KSDE</c:v>
                </c:pt>
                <c:pt idx="3">
                  <c:v>LETRS</c:v>
                </c:pt>
                <c:pt idx="4">
                  <c:v>Reading Specialist</c:v>
                </c:pt>
                <c:pt idx="5">
                  <c:v>AIM Pathways</c:v>
                </c:pt>
              </c:strCache>
            </c:strRef>
          </c:cat>
          <c:val>
            <c:numRef>
              <c:f>Sheet1!$B$2:$B$7</c:f>
              <c:numCache>
                <c:formatCode>General</c:formatCode>
                <c:ptCount val="6"/>
                <c:pt idx="0">
                  <c:v>19</c:v>
                </c:pt>
                <c:pt idx="1">
                  <c:v>15</c:v>
                </c:pt>
                <c:pt idx="2">
                  <c:v>10</c:v>
                </c:pt>
                <c:pt idx="3">
                  <c:v>19</c:v>
                </c:pt>
                <c:pt idx="4">
                  <c:v>5</c:v>
                </c:pt>
                <c:pt idx="5">
                  <c:v>3</c:v>
                </c:pt>
              </c:numCache>
            </c:numRef>
          </c:val>
          <c:extLst>
            <c:ext xmlns:c16="http://schemas.microsoft.com/office/drawing/2014/chart" uri="{C3380CC4-5D6E-409C-BE32-E72D297353CC}">
              <c16:uniqueId val="{0000000C-97B6-49F1-BA64-AE056F9120BE}"/>
            </c:ext>
          </c:extLst>
        </c:ser>
        <c:dLbls>
          <c:dLblPos val="outEnd"/>
          <c:showLegendKey val="0"/>
          <c:showVal val="1"/>
          <c:showCatName val="0"/>
          <c:showSerName val="0"/>
          <c:showPercent val="0"/>
          <c:showBubbleSize val="0"/>
        </c:dLbls>
        <c:gapWidth val="182"/>
        <c:axId val="1136375888"/>
        <c:axId val="1136376368"/>
      </c:barChart>
      <c:catAx>
        <c:axId val="1136375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136376368"/>
        <c:crosses val="autoZero"/>
        <c:auto val="1"/>
        <c:lblAlgn val="ctr"/>
        <c:lblOffset val="100"/>
        <c:noMultiLvlLbl val="0"/>
      </c:catAx>
      <c:valAx>
        <c:axId val="1136376368"/>
        <c:scaling>
          <c:orientation val="minMax"/>
        </c:scaling>
        <c:delete val="1"/>
        <c:axPos val="b"/>
        <c:numFmt formatCode="General" sourceLinked="1"/>
        <c:majorTickMark val="none"/>
        <c:minorTickMark val="none"/>
        <c:tickLblPos val="nextTo"/>
        <c:crossAx val="11363758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1A215-CE2D-4BA5-AAB0-B3AF40910AEF}" type="doc">
      <dgm:prSet loTypeId="urn:microsoft.com/office/officeart/2005/8/layout/hList6" loCatId="list" qsTypeId="urn:microsoft.com/office/officeart/2005/8/quickstyle/simple1" qsCatId="simple" csTypeId="urn:microsoft.com/office/officeart/2005/8/colors/accent4_1" csCatId="accent4" phldr="1"/>
      <dgm:spPr/>
      <dgm:t>
        <a:bodyPr/>
        <a:lstStyle/>
        <a:p>
          <a:endParaRPr lang="en-US"/>
        </a:p>
      </dgm:t>
    </dgm:pt>
    <dgm:pt modelId="{993804EB-660B-4E7A-B07B-E8500D10D16E}">
      <dgm:prSet/>
      <dgm:spPr>
        <a:ln w="38100">
          <a:solidFill>
            <a:srgbClr val="6ED0FF"/>
          </a:solidFill>
        </a:ln>
      </dgm:spPr>
      <dgm:t>
        <a:bodyPr/>
        <a:lstStyle/>
        <a:p>
          <a:r>
            <a:rPr lang="en-US" dirty="0"/>
            <a:t>Validation of a tool to assess school systems’ capacities to implement structured literacy</a:t>
          </a:r>
        </a:p>
      </dgm:t>
    </dgm:pt>
    <dgm:pt modelId="{FFDEB085-78EB-4E8D-940A-B4E10AE3B053}" type="parTrans" cxnId="{26770C52-777A-4474-B402-8A3F3A73CF16}">
      <dgm:prSet/>
      <dgm:spPr/>
      <dgm:t>
        <a:bodyPr/>
        <a:lstStyle/>
        <a:p>
          <a:endParaRPr lang="en-US"/>
        </a:p>
      </dgm:t>
    </dgm:pt>
    <dgm:pt modelId="{B4B5E4C3-6087-4C07-8BF1-7507C54FFB36}" type="sibTrans" cxnId="{26770C52-777A-4474-B402-8A3F3A73CF16}">
      <dgm:prSet/>
      <dgm:spPr/>
      <dgm:t>
        <a:bodyPr/>
        <a:lstStyle/>
        <a:p>
          <a:endParaRPr lang="en-US"/>
        </a:p>
      </dgm:t>
    </dgm:pt>
    <dgm:pt modelId="{69FB3269-145B-45DE-965C-2FE6E36177F5}">
      <dgm:prSet/>
      <dgm:spPr>
        <a:ln w="38100">
          <a:solidFill>
            <a:srgbClr val="6ED0FF"/>
          </a:solidFill>
        </a:ln>
      </dgm:spPr>
      <dgm:t>
        <a:bodyPr/>
        <a:lstStyle/>
        <a:p>
          <a:r>
            <a:rPr lang="en-US" dirty="0"/>
            <a:t>Validation of a pre-service educator literacy assessment</a:t>
          </a:r>
        </a:p>
      </dgm:t>
    </dgm:pt>
    <dgm:pt modelId="{FB3DE09C-E1A2-449B-BB39-91514C2A7715}" type="parTrans" cxnId="{32362840-857C-4A0E-87D2-37DFD4273CA2}">
      <dgm:prSet/>
      <dgm:spPr/>
      <dgm:t>
        <a:bodyPr/>
        <a:lstStyle/>
        <a:p>
          <a:endParaRPr lang="en-US"/>
        </a:p>
      </dgm:t>
    </dgm:pt>
    <dgm:pt modelId="{8EEDC95F-E506-413B-9DCF-EB56C663B296}" type="sibTrans" cxnId="{32362840-857C-4A0E-87D2-37DFD4273CA2}">
      <dgm:prSet/>
      <dgm:spPr/>
      <dgm:t>
        <a:bodyPr/>
        <a:lstStyle/>
        <a:p>
          <a:endParaRPr lang="en-US"/>
        </a:p>
      </dgm:t>
    </dgm:pt>
    <dgm:pt modelId="{A3A7A726-02D8-4F6D-A97E-1231FE3D7873}">
      <dgm:prSet/>
      <dgm:spPr>
        <a:ln w="38100">
          <a:solidFill>
            <a:srgbClr val="6ED0FF"/>
          </a:solidFill>
        </a:ln>
      </dgm:spPr>
      <dgm:t>
        <a:bodyPr/>
        <a:lstStyle/>
        <a:p>
          <a:r>
            <a:rPr lang="en-US"/>
            <a:t>Statewide needs assessment through educator surveys, observations, and focus groups</a:t>
          </a:r>
        </a:p>
      </dgm:t>
    </dgm:pt>
    <dgm:pt modelId="{300E60D3-2C00-455B-9BCA-41399384214C}" type="parTrans" cxnId="{94827421-A7D5-4C5B-8DD0-748E1AD809B1}">
      <dgm:prSet/>
      <dgm:spPr/>
      <dgm:t>
        <a:bodyPr/>
        <a:lstStyle/>
        <a:p>
          <a:endParaRPr lang="en-US"/>
        </a:p>
      </dgm:t>
    </dgm:pt>
    <dgm:pt modelId="{43583593-D5E0-4A55-A6F4-E3177B344444}" type="sibTrans" cxnId="{94827421-A7D5-4C5B-8DD0-748E1AD809B1}">
      <dgm:prSet/>
      <dgm:spPr/>
      <dgm:t>
        <a:bodyPr/>
        <a:lstStyle/>
        <a:p>
          <a:endParaRPr lang="en-US"/>
        </a:p>
      </dgm:t>
    </dgm:pt>
    <dgm:pt modelId="{93AB51AB-38D0-43B9-A54A-17D3BBE74C90}">
      <dgm:prSet/>
      <dgm:spPr>
        <a:ln w="38100">
          <a:solidFill>
            <a:srgbClr val="6ED0FF"/>
          </a:solidFill>
        </a:ln>
      </dgm:spPr>
      <dgm:t>
        <a:bodyPr/>
        <a:lstStyle/>
        <a:p>
          <a:r>
            <a:rPr lang="en-US"/>
            <a:t>Pilot of a Foundations of Science of Reading course</a:t>
          </a:r>
        </a:p>
      </dgm:t>
    </dgm:pt>
    <dgm:pt modelId="{57747FE9-FAAB-45C9-8349-4A25DA26B059}" type="parTrans" cxnId="{F5F19D14-625E-4AF7-83E2-BC8126CA397C}">
      <dgm:prSet/>
      <dgm:spPr/>
      <dgm:t>
        <a:bodyPr/>
        <a:lstStyle/>
        <a:p>
          <a:endParaRPr lang="en-US"/>
        </a:p>
      </dgm:t>
    </dgm:pt>
    <dgm:pt modelId="{1DCC1ED3-CC7E-4353-B401-1FADE6D86627}" type="sibTrans" cxnId="{F5F19D14-625E-4AF7-83E2-BC8126CA397C}">
      <dgm:prSet/>
      <dgm:spPr/>
      <dgm:t>
        <a:bodyPr/>
        <a:lstStyle/>
        <a:p>
          <a:endParaRPr lang="en-US"/>
        </a:p>
      </dgm:t>
    </dgm:pt>
    <dgm:pt modelId="{23A679E0-68D9-4830-84F4-60D53EC37E4F}" type="pres">
      <dgm:prSet presAssocID="{CE21A215-CE2D-4BA5-AAB0-B3AF40910AEF}" presName="Name0" presStyleCnt="0">
        <dgm:presLayoutVars>
          <dgm:dir/>
          <dgm:resizeHandles val="exact"/>
        </dgm:presLayoutVars>
      </dgm:prSet>
      <dgm:spPr/>
    </dgm:pt>
    <dgm:pt modelId="{30891D2B-A52C-4AD5-85EA-8BAB90DDE495}" type="pres">
      <dgm:prSet presAssocID="{993804EB-660B-4E7A-B07B-E8500D10D16E}" presName="node" presStyleLbl="node1" presStyleIdx="0" presStyleCnt="4">
        <dgm:presLayoutVars>
          <dgm:bulletEnabled val="1"/>
        </dgm:presLayoutVars>
      </dgm:prSet>
      <dgm:spPr>
        <a:prstGeom prst="rect">
          <a:avLst/>
        </a:prstGeom>
      </dgm:spPr>
    </dgm:pt>
    <dgm:pt modelId="{78923834-F97B-4643-BCCB-A5200332A760}" type="pres">
      <dgm:prSet presAssocID="{B4B5E4C3-6087-4C07-8BF1-7507C54FFB36}" presName="sibTrans" presStyleCnt="0"/>
      <dgm:spPr/>
    </dgm:pt>
    <dgm:pt modelId="{55F4F564-D039-41F7-893D-E6F6D2309098}" type="pres">
      <dgm:prSet presAssocID="{69FB3269-145B-45DE-965C-2FE6E36177F5}" presName="node" presStyleLbl="node1" presStyleIdx="1" presStyleCnt="4">
        <dgm:presLayoutVars>
          <dgm:bulletEnabled val="1"/>
        </dgm:presLayoutVars>
      </dgm:prSet>
      <dgm:spPr>
        <a:prstGeom prst="rect">
          <a:avLst/>
        </a:prstGeom>
      </dgm:spPr>
    </dgm:pt>
    <dgm:pt modelId="{48F947C1-8AD9-4034-8C2E-CDA2BF7FB05B}" type="pres">
      <dgm:prSet presAssocID="{8EEDC95F-E506-413B-9DCF-EB56C663B296}" presName="sibTrans" presStyleCnt="0"/>
      <dgm:spPr/>
    </dgm:pt>
    <dgm:pt modelId="{04FC251A-18FB-4E42-B54B-12B5DD231E2B}" type="pres">
      <dgm:prSet presAssocID="{A3A7A726-02D8-4F6D-A97E-1231FE3D7873}" presName="node" presStyleLbl="node1" presStyleIdx="2" presStyleCnt="4" custLinFactNeighborY="-237">
        <dgm:presLayoutVars>
          <dgm:bulletEnabled val="1"/>
        </dgm:presLayoutVars>
      </dgm:prSet>
      <dgm:spPr>
        <a:prstGeom prst="rect">
          <a:avLst/>
        </a:prstGeom>
      </dgm:spPr>
    </dgm:pt>
    <dgm:pt modelId="{1ED8B2E0-005A-41C7-93BB-2E1CA51A08BC}" type="pres">
      <dgm:prSet presAssocID="{43583593-D5E0-4A55-A6F4-E3177B344444}" presName="sibTrans" presStyleCnt="0"/>
      <dgm:spPr/>
    </dgm:pt>
    <dgm:pt modelId="{E2230CFC-DA6C-4BE2-AD5C-2BB00C48F34E}" type="pres">
      <dgm:prSet presAssocID="{93AB51AB-38D0-43B9-A54A-17D3BBE74C90}" presName="node" presStyleLbl="node1" presStyleIdx="3" presStyleCnt="4">
        <dgm:presLayoutVars>
          <dgm:bulletEnabled val="1"/>
        </dgm:presLayoutVars>
      </dgm:prSet>
      <dgm:spPr>
        <a:prstGeom prst="rect">
          <a:avLst/>
        </a:prstGeom>
      </dgm:spPr>
    </dgm:pt>
  </dgm:ptLst>
  <dgm:cxnLst>
    <dgm:cxn modelId="{F5F19D14-625E-4AF7-83E2-BC8126CA397C}" srcId="{CE21A215-CE2D-4BA5-AAB0-B3AF40910AEF}" destId="{93AB51AB-38D0-43B9-A54A-17D3BBE74C90}" srcOrd="3" destOrd="0" parTransId="{57747FE9-FAAB-45C9-8349-4A25DA26B059}" sibTransId="{1DCC1ED3-CC7E-4353-B401-1FADE6D86627}"/>
    <dgm:cxn modelId="{987CF417-788C-4A73-B1B1-D271EC3EAFB4}" type="presOf" srcId="{A3A7A726-02D8-4F6D-A97E-1231FE3D7873}" destId="{04FC251A-18FB-4E42-B54B-12B5DD231E2B}" srcOrd="0" destOrd="0" presId="urn:microsoft.com/office/officeart/2005/8/layout/hList6"/>
    <dgm:cxn modelId="{94827421-A7D5-4C5B-8DD0-748E1AD809B1}" srcId="{CE21A215-CE2D-4BA5-AAB0-B3AF40910AEF}" destId="{A3A7A726-02D8-4F6D-A97E-1231FE3D7873}" srcOrd="2" destOrd="0" parTransId="{300E60D3-2C00-455B-9BCA-41399384214C}" sibTransId="{43583593-D5E0-4A55-A6F4-E3177B344444}"/>
    <dgm:cxn modelId="{6433B839-412A-4C4C-8CEF-A7576C4F1163}" type="presOf" srcId="{69FB3269-145B-45DE-965C-2FE6E36177F5}" destId="{55F4F564-D039-41F7-893D-E6F6D2309098}" srcOrd="0" destOrd="0" presId="urn:microsoft.com/office/officeart/2005/8/layout/hList6"/>
    <dgm:cxn modelId="{32362840-857C-4A0E-87D2-37DFD4273CA2}" srcId="{CE21A215-CE2D-4BA5-AAB0-B3AF40910AEF}" destId="{69FB3269-145B-45DE-965C-2FE6E36177F5}" srcOrd="1" destOrd="0" parTransId="{FB3DE09C-E1A2-449B-BB39-91514C2A7715}" sibTransId="{8EEDC95F-E506-413B-9DCF-EB56C663B296}"/>
    <dgm:cxn modelId="{26770C52-777A-4474-B402-8A3F3A73CF16}" srcId="{CE21A215-CE2D-4BA5-AAB0-B3AF40910AEF}" destId="{993804EB-660B-4E7A-B07B-E8500D10D16E}" srcOrd="0" destOrd="0" parTransId="{FFDEB085-78EB-4E8D-940A-B4E10AE3B053}" sibTransId="{B4B5E4C3-6087-4C07-8BF1-7507C54FFB36}"/>
    <dgm:cxn modelId="{0B20E695-EB2C-44DD-AC4D-B447A6794C1B}" type="presOf" srcId="{93AB51AB-38D0-43B9-A54A-17D3BBE74C90}" destId="{E2230CFC-DA6C-4BE2-AD5C-2BB00C48F34E}" srcOrd="0" destOrd="0" presId="urn:microsoft.com/office/officeart/2005/8/layout/hList6"/>
    <dgm:cxn modelId="{DB1ADB9D-47CF-43CD-863B-C65B9B94B5E8}" type="presOf" srcId="{993804EB-660B-4E7A-B07B-E8500D10D16E}" destId="{30891D2B-A52C-4AD5-85EA-8BAB90DDE495}" srcOrd="0" destOrd="0" presId="urn:microsoft.com/office/officeart/2005/8/layout/hList6"/>
    <dgm:cxn modelId="{A12443A2-8050-469F-9D24-FB8E64E0323A}" type="presOf" srcId="{CE21A215-CE2D-4BA5-AAB0-B3AF40910AEF}" destId="{23A679E0-68D9-4830-84F4-60D53EC37E4F}" srcOrd="0" destOrd="0" presId="urn:microsoft.com/office/officeart/2005/8/layout/hList6"/>
    <dgm:cxn modelId="{82BA9CDC-CD54-4F22-87C1-554A9C671B51}" type="presParOf" srcId="{23A679E0-68D9-4830-84F4-60D53EC37E4F}" destId="{30891D2B-A52C-4AD5-85EA-8BAB90DDE495}" srcOrd="0" destOrd="0" presId="urn:microsoft.com/office/officeart/2005/8/layout/hList6"/>
    <dgm:cxn modelId="{4B6D0A30-9E43-498E-98FF-C4748360C3A7}" type="presParOf" srcId="{23A679E0-68D9-4830-84F4-60D53EC37E4F}" destId="{78923834-F97B-4643-BCCB-A5200332A760}" srcOrd="1" destOrd="0" presId="urn:microsoft.com/office/officeart/2005/8/layout/hList6"/>
    <dgm:cxn modelId="{FE6CB944-0072-4944-9C89-CF658DAA109C}" type="presParOf" srcId="{23A679E0-68D9-4830-84F4-60D53EC37E4F}" destId="{55F4F564-D039-41F7-893D-E6F6D2309098}" srcOrd="2" destOrd="0" presId="urn:microsoft.com/office/officeart/2005/8/layout/hList6"/>
    <dgm:cxn modelId="{0982D803-19D7-4DFA-BD11-F6C7C9BF54EE}" type="presParOf" srcId="{23A679E0-68D9-4830-84F4-60D53EC37E4F}" destId="{48F947C1-8AD9-4034-8C2E-CDA2BF7FB05B}" srcOrd="3" destOrd="0" presId="urn:microsoft.com/office/officeart/2005/8/layout/hList6"/>
    <dgm:cxn modelId="{A9410C61-EA63-478C-9E7A-D307C1365B67}" type="presParOf" srcId="{23A679E0-68D9-4830-84F4-60D53EC37E4F}" destId="{04FC251A-18FB-4E42-B54B-12B5DD231E2B}" srcOrd="4" destOrd="0" presId="urn:microsoft.com/office/officeart/2005/8/layout/hList6"/>
    <dgm:cxn modelId="{F9EC2AA7-8E34-413F-AFF3-613889085565}" type="presParOf" srcId="{23A679E0-68D9-4830-84F4-60D53EC37E4F}" destId="{1ED8B2E0-005A-41C7-93BB-2E1CA51A08BC}" srcOrd="5" destOrd="0" presId="urn:microsoft.com/office/officeart/2005/8/layout/hList6"/>
    <dgm:cxn modelId="{39273F7C-8ED2-46B4-8054-386DE73018BE}" type="presParOf" srcId="{23A679E0-68D9-4830-84F4-60D53EC37E4F}" destId="{E2230CFC-DA6C-4BE2-AD5C-2BB00C48F34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BA60F-592D-4098-8856-866F879072A9}" type="doc">
      <dgm:prSet loTypeId="urn:microsoft.com/office/officeart/2005/8/layout/process2" loCatId="process" qsTypeId="urn:microsoft.com/office/officeart/2005/8/quickstyle/simple1" qsCatId="simple" csTypeId="urn:microsoft.com/office/officeart/2005/8/colors/accent2_1" csCatId="accent2" phldr="1"/>
      <dgm:spPr/>
      <dgm:t>
        <a:bodyPr/>
        <a:lstStyle/>
        <a:p>
          <a:endParaRPr lang="en-US"/>
        </a:p>
      </dgm:t>
    </dgm:pt>
    <dgm:pt modelId="{8FF67927-B0F9-4AF9-8302-FF2A54D51B7F}">
      <dgm:prSet phldrT="[Text]" phldr="0"/>
      <dgm:spPr>
        <a:ln w="57150">
          <a:solidFill>
            <a:srgbClr val="F1AD02"/>
          </a:solidFill>
        </a:ln>
      </dgm:spPr>
      <dgm:t>
        <a:bodyPr/>
        <a:lstStyle/>
        <a:p>
          <a:r>
            <a:rPr lang="en-US" dirty="0"/>
            <a:t>Expert Review</a:t>
          </a:r>
        </a:p>
      </dgm:t>
    </dgm:pt>
    <dgm:pt modelId="{87CBE02B-4445-46B3-A1A9-B08324F4048A}" type="parTrans" cxnId="{2B263BBF-7B3A-41D1-9152-569614B44CCC}">
      <dgm:prSet/>
      <dgm:spPr/>
      <dgm:t>
        <a:bodyPr/>
        <a:lstStyle/>
        <a:p>
          <a:endParaRPr lang="en-US"/>
        </a:p>
      </dgm:t>
    </dgm:pt>
    <dgm:pt modelId="{592CDFC6-B8D0-424C-A0A0-B6A45A3FF681}" type="sibTrans" cxnId="{2B263BBF-7B3A-41D1-9152-569614B44CCC}">
      <dgm:prSet/>
      <dgm:spPr>
        <a:solidFill>
          <a:srgbClr val="002569"/>
        </a:solidFill>
      </dgm:spPr>
      <dgm:t>
        <a:bodyPr/>
        <a:lstStyle/>
        <a:p>
          <a:endParaRPr lang="en-US"/>
        </a:p>
      </dgm:t>
    </dgm:pt>
    <dgm:pt modelId="{193BF889-3993-4ED3-931E-E1730C938FF3}">
      <dgm:prSet phldrT="[Text]" phldr="0"/>
      <dgm:spPr>
        <a:ln w="57150">
          <a:solidFill>
            <a:srgbClr val="6ED0FF"/>
          </a:solidFill>
        </a:ln>
      </dgm:spPr>
      <dgm:t>
        <a:bodyPr/>
        <a:lstStyle/>
        <a:p>
          <a:r>
            <a:rPr lang="en-US" dirty="0"/>
            <a:t>Cognitive Interview</a:t>
          </a:r>
        </a:p>
      </dgm:t>
    </dgm:pt>
    <dgm:pt modelId="{3BCEE817-359E-4415-BF1C-26D6E8165C2E}" type="parTrans" cxnId="{73E8C14C-A63B-479A-BCE7-71E408843351}">
      <dgm:prSet/>
      <dgm:spPr/>
      <dgm:t>
        <a:bodyPr/>
        <a:lstStyle/>
        <a:p>
          <a:endParaRPr lang="en-US"/>
        </a:p>
      </dgm:t>
    </dgm:pt>
    <dgm:pt modelId="{C6B0B1A5-CF71-4B38-8CA2-0D9519305939}" type="sibTrans" cxnId="{73E8C14C-A63B-479A-BCE7-71E408843351}">
      <dgm:prSet/>
      <dgm:spPr/>
      <dgm:t>
        <a:bodyPr/>
        <a:lstStyle/>
        <a:p>
          <a:endParaRPr lang="en-US"/>
        </a:p>
      </dgm:t>
    </dgm:pt>
    <dgm:pt modelId="{6194C2B1-3784-4CE4-A741-67D03BA2C453}" type="pres">
      <dgm:prSet presAssocID="{7ADBA60F-592D-4098-8856-866F879072A9}" presName="linearFlow" presStyleCnt="0">
        <dgm:presLayoutVars>
          <dgm:resizeHandles val="exact"/>
        </dgm:presLayoutVars>
      </dgm:prSet>
      <dgm:spPr/>
    </dgm:pt>
    <dgm:pt modelId="{A6CBF721-9B56-401E-BF3D-84B330943081}" type="pres">
      <dgm:prSet presAssocID="{8FF67927-B0F9-4AF9-8302-FF2A54D51B7F}" presName="node" presStyleLbl="node1" presStyleIdx="0" presStyleCnt="2">
        <dgm:presLayoutVars>
          <dgm:bulletEnabled val="1"/>
        </dgm:presLayoutVars>
      </dgm:prSet>
      <dgm:spPr/>
    </dgm:pt>
    <dgm:pt modelId="{6CE3C3E5-C987-4E37-8C7E-91E6BA513C6B}" type="pres">
      <dgm:prSet presAssocID="{592CDFC6-B8D0-424C-A0A0-B6A45A3FF681}" presName="sibTrans" presStyleLbl="sibTrans2D1" presStyleIdx="0" presStyleCnt="1"/>
      <dgm:spPr/>
    </dgm:pt>
    <dgm:pt modelId="{D528D1CB-96F0-4859-B1F6-5F6A0E5B15E2}" type="pres">
      <dgm:prSet presAssocID="{592CDFC6-B8D0-424C-A0A0-B6A45A3FF681}" presName="connectorText" presStyleLbl="sibTrans2D1" presStyleIdx="0" presStyleCnt="1"/>
      <dgm:spPr/>
    </dgm:pt>
    <dgm:pt modelId="{AAB4C590-3F8D-46C7-B033-FD1B36A23C11}" type="pres">
      <dgm:prSet presAssocID="{193BF889-3993-4ED3-931E-E1730C938FF3}" presName="node" presStyleLbl="node1" presStyleIdx="1" presStyleCnt="2">
        <dgm:presLayoutVars>
          <dgm:bulletEnabled val="1"/>
        </dgm:presLayoutVars>
      </dgm:prSet>
      <dgm:spPr/>
    </dgm:pt>
  </dgm:ptLst>
  <dgm:cxnLst>
    <dgm:cxn modelId="{55662D11-CF5B-496B-B641-EC744A13C870}" type="presOf" srcId="{592CDFC6-B8D0-424C-A0A0-B6A45A3FF681}" destId="{6CE3C3E5-C987-4E37-8C7E-91E6BA513C6B}" srcOrd="0" destOrd="0" presId="urn:microsoft.com/office/officeart/2005/8/layout/process2"/>
    <dgm:cxn modelId="{D444962D-57D7-4BAE-A948-7191E01E9602}" type="presOf" srcId="{8FF67927-B0F9-4AF9-8302-FF2A54D51B7F}" destId="{A6CBF721-9B56-401E-BF3D-84B330943081}" srcOrd="0" destOrd="0" presId="urn:microsoft.com/office/officeart/2005/8/layout/process2"/>
    <dgm:cxn modelId="{73E8C14C-A63B-479A-BCE7-71E408843351}" srcId="{7ADBA60F-592D-4098-8856-866F879072A9}" destId="{193BF889-3993-4ED3-931E-E1730C938FF3}" srcOrd="1" destOrd="0" parTransId="{3BCEE817-359E-4415-BF1C-26D6E8165C2E}" sibTransId="{C6B0B1A5-CF71-4B38-8CA2-0D9519305939}"/>
    <dgm:cxn modelId="{F7830253-901A-4932-89A0-74A55D6175DF}" type="presOf" srcId="{592CDFC6-B8D0-424C-A0A0-B6A45A3FF681}" destId="{D528D1CB-96F0-4859-B1F6-5F6A0E5B15E2}" srcOrd="1" destOrd="0" presId="urn:microsoft.com/office/officeart/2005/8/layout/process2"/>
    <dgm:cxn modelId="{C08BB553-7367-4E81-BC32-5CCFF02DC2BA}" type="presOf" srcId="{193BF889-3993-4ED3-931E-E1730C938FF3}" destId="{AAB4C590-3F8D-46C7-B033-FD1B36A23C11}" srcOrd="0" destOrd="0" presId="urn:microsoft.com/office/officeart/2005/8/layout/process2"/>
    <dgm:cxn modelId="{C797D38F-BBFC-48EB-905E-48157963AE12}" type="presOf" srcId="{7ADBA60F-592D-4098-8856-866F879072A9}" destId="{6194C2B1-3784-4CE4-A741-67D03BA2C453}" srcOrd="0" destOrd="0" presId="urn:microsoft.com/office/officeart/2005/8/layout/process2"/>
    <dgm:cxn modelId="{2B263BBF-7B3A-41D1-9152-569614B44CCC}" srcId="{7ADBA60F-592D-4098-8856-866F879072A9}" destId="{8FF67927-B0F9-4AF9-8302-FF2A54D51B7F}" srcOrd="0" destOrd="0" parTransId="{87CBE02B-4445-46B3-A1A9-B08324F4048A}" sibTransId="{592CDFC6-B8D0-424C-A0A0-B6A45A3FF681}"/>
    <dgm:cxn modelId="{CCDFAC77-FB76-4E90-9CE5-8CC2EC1DB953}" type="presParOf" srcId="{6194C2B1-3784-4CE4-A741-67D03BA2C453}" destId="{A6CBF721-9B56-401E-BF3D-84B330943081}" srcOrd="0" destOrd="0" presId="urn:microsoft.com/office/officeart/2005/8/layout/process2"/>
    <dgm:cxn modelId="{3FCC0417-B8F7-4DB2-99E7-0CAD5214D4D4}" type="presParOf" srcId="{6194C2B1-3784-4CE4-A741-67D03BA2C453}" destId="{6CE3C3E5-C987-4E37-8C7E-91E6BA513C6B}" srcOrd="1" destOrd="0" presId="urn:microsoft.com/office/officeart/2005/8/layout/process2"/>
    <dgm:cxn modelId="{6646871D-5A4C-4582-AF1C-479D10E532DF}" type="presParOf" srcId="{6CE3C3E5-C987-4E37-8C7E-91E6BA513C6B}" destId="{D528D1CB-96F0-4859-B1F6-5F6A0E5B15E2}" srcOrd="0" destOrd="0" presId="urn:microsoft.com/office/officeart/2005/8/layout/process2"/>
    <dgm:cxn modelId="{5B154EDC-C376-461F-B7C8-46243CBB90B3}" type="presParOf" srcId="{6194C2B1-3784-4CE4-A741-67D03BA2C453}" destId="{AAB4C590-3F8D-46C7-B033-FD1B36A23C11}"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4D80D00-2C2C-4386-B6CD-EAB1C4F110BD}"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n-US"/>
        </a:p>
      </dgm:t>
    </dgm:pt>
    <dgm:pt modelId="{A45C4D40-8AF5-4E57-9D28-4A9D170421DB}">
      <dgm:prSet phldrT="[Text]" phldr="0" custT="1"/>
      <dgm:spPr>
        <a:ln w="38100">
          <a:solidFill>
            <a:srgbClr val="6ED0FF"/>
          </a:solidFill>
        </a:ln>
      </dgm:spPr>
      <dgm:t>
        <a:bodyPr/>
        <a:lstStyle/>
        <a:p>
          <a:pPr>
            <a:spcAft>
              <a:spcPts val="1200"/>
            </a:spcAft>
          </a:pPr>
          <a:r>
            <a:rPr lang="en-US" sz="2500" b="1" dirty="0"/>
            <a:t>6 Experts</a:t>
          </a:r>
        </a:p>
      </dgm:t>
    </dgm:pt>
    <dgm:pt modelId="{3EA6DBF5-921B-4CA1-B118-92DBF4D676B3}" type="parTrans" cxnId="{1DFE671D-84C2-4F6A-9280-D825E9DE3053}">
      <dgm:prSet/>
      <dgm:spPr/>
      <dgm:t>
        <a:bodyPr/>
        <a:lstStyle/>
        <a:p>
          <a:endParaRPr lang="en-US"/>
        </a:p>
      </dgm:t>
    </dgm:pt>
    <dgm:pt modelId="{1158728E-BFE4-4CE6-ACB8-24161C2FF3B6}" type="sibTrans" cxnId="{1DFE671D-84C2-4F6A-9280-D825E9DE3053}">
      <dgm:prSet/>
      <dgm:spPr/>
      <dgm:t>
        <a:bodyPr/>
        <a:lstStyle/>
        <a:p>
          <a:endParaRPr lang="en-US"/>
        </a:p>
      </dgm:t>
    </dgm:pt>
    <dgm:pt modelId="{C91798F3-9000-4264-B997-827BA517E744}">
      <dgm:prSet phldrT="[Text]" phldr="0" custT="1"/>
      <dgm:spPr>
        <a:ln w="38100">
          <a:solidFill>
            <a:srgbClr val="6ED0FF"/>
          </a:solidFill>
        </a:ln>
      </dgm:spPr>
      <dgm:t>
        <a:bodyPr/>
        <a:lstStyle/>
        <a:p>
          <a:pPr>
            <a:spcAft>
              <a:spcPct val="15000"/>
            </a:spcAft>
          </a:pPr>
          <a:r>
            <a:rPr lang="en-US" sz="2000" b="1" dirty="0"/>
            <a:t>3</a:t>
          </a:r>
          <a:r>
            <a:rPr lang="en-US" sz="2000" dirty="0"/>
            <a:t> with PhD or EdD</a:t>
          </a:r>
        </a:p>
      </dgm:t>
    </dgm:pt>
    <dgm:pt modelId="{60202D5E-0300-4153-8222-4E541D529A58}" type="parTrans" cxnId="{343CF8CB-8DAB-4219-897D-157F05F2E4F1}">
      <dgm:prSet/>
      <dgm:spPr/>
      <dgm:t>
        <a:bodyPr/>
        <a:lstStyle/>
        <a:p>
          <a:endParaRPr lang="en-US"/>
        </a:p>
      </dgm:t>
    </dgm:pt>
    <dgm:pt modelId="{4F58CA0B-F09B-4EB1-8C4A-26DFC7E46873}" type="sibTrans" cxnId="{343CF8CB-8DAB-4219-897D-157F05F2E4F1}">
      <dgm:prSet/>
      <dgm:spPr/>
      <dgm:t>
        <a:bodyPr/>
        <a:lstStyle/>
        <a:p>
          <a:endParaRPr lang="en-US"/>
        </a:p>
      </dgm:t>
    </dgm:pt>
    <dgm:pt modelId="{FA2C2D29-4BD6-4779-B5C2-3A9BF483D834}">
      <dgm:prSet phldrT="[Text]" phldr="0" custT="1"/>
      <dgm:spPr>
        <a:ln w="38100">
          <a:solidFill>
            <a:srgbClr val="F1AD02"/>
          </a:solidFill>
        </a:ln>
      </dgm:spPr>
      <dgm:t>
        <a:bodyPr/>
        <a:lstStyle/>
        <a:p>
          <a:pPr>
            <a:spcAft>
              <a:spcPts val="1200"/>
            </a:spcAft>
          </a:pPr>
          <a:r>
            <a:rPr lang="en-US" sz="2400" b="1" dirty="0"/>
            <a:t>6 Elementary School Staff</a:t>
          </a:r>
        </a:p>
      </dgm:t>
    </dgm:pt>
    <dgm:pt modelId="{C5A04EEB-A22F-45DA-8F52-26F0D4C2F429}" type="parTrans" cxnId="{D4D84202-F564-4756-B334-07FF80302D4D}">
      <dgm:prSet/>
      <dgm:spPr/>
      <dgm:t>
        <a:bodyPr/>
        <a:lstStyle/>
        <a:p>
          <a:endParaRPr lang="en-US"/>
        </a:p>
      </dgm:t>
    </dgm:pt>
    <dgm:pt modelId="{C07ADDB3-E1E7-4F23-A277-09257A063A26}" type="sibTrans" cxnId="{D4D84202-F564-4756-B334-07FF80302D4D}">
      <dgm:prSet/>
      <dgm:spPr/>
      <dgm:t>
        <a:bodyPr/>
        <a:lstStyle/>
        <a:p>
          <a:endParaRPr lang="en-US"/>
        </a:p>
      </dgm:t>
    </dgm:pt>
    <dgm:pt modelId="{19F59260-1357-474D-91E6-200CFC8FCAED}">
      <dgm:prSet phldrT="[Text]" phldr="0" custT="1"/>
      <dgm:spPr>
        <a:ln w="38100">
          <a:solidFill>
            <a:srgbClr val="F1AD02"/>
          </a:solidFill>
        </a:ln>
      </dgm:spPr>
      <dgm:t>
        <a:bodyPr/>
        <a:lstStyle/>
        <a:p>
          <a:pPr>
            <a:spcAft>
              <a:spcPct val="15000"/>
            </a:spcAft>
          </a:pPr>
          <a:r>
            <a:rPr lang="en-US" sz="2000" b="1" dirty="0"/>
            <a:t>4</a:t>
          </a:r>
          <a:r>
            <a:rPr lang="en-US" sz="2000" dirty="0"/>
            <a:t> teachers</a:t>
          </a:r>
        </a:p>
      </dgm:t>
    </dgm:pt>
    <dgm:pt modelId="{6E03D04D-DB02-47AC-B2A3-B8CD1304C943}" type="parTrans" cxnId="{FE1A68C4-5260-4D20-B69C-918C2DF55486}">
      <dgm:prSet/>
      <dgm:spPr/>
      <dgm:t>
        <a:bodyPr/>
        <a:lstStyle/>
        <a:p>
          <a:endParaRPr lang="en-US"/>
        </a:p>
      </dgm:t>
    </dgm:pt>
    <dgm:pt modelId="{9E702B8A-8710-4CA4-A02E-0A63DB5EC15A}" type="sibTrans" cxnId="{FE1A68C4-5260-4D20-B69C-918C2DF55486}">
      <dgm:prSet/>
      <dgm:spPr/>
      <dgm:t>
        <a:bodyPr/>
        <a:lstStyle/>
        <a:p>
          <a:endParaRPr lang="en-US"/>
        </a:p>
      </dgm:t>
    </dgm:pt>
    <dgm:pt modelId="{254BB7AE-DFFA-4995-A41C-FC35A0ABE24F}">
      <dgm:prSet phldrT="[Text]" phldr="0" custT="1"/>
      <dgm:spPr>
        <a:ln w="38100">
          <a:solidFill>
            <a:srgbClr val="F1AD02"/>
          </a:solidFill>
        </a:ln>
      </dgm:spPr>
      <dgm:t>
        <a:bodyPr/>
        <a:lstStyle/>
        <a:p>
          <a:pPr>
            <a:spcAft>
              <a:spcPct val="15000"/>
            </a:spcAft>
          </a:pPr>
          <a:r>
            <a:rPr lang="en-US" sz="2000" b="1" dirty="0"/>
            <a:t>1</a:t>
          </a:r>
          <a:r>
            <a:rPr lang="en-US" sz="2000" dirty="0"/>
            <a:t> principal</a:t>
          </a:r>
          <a:endParaRPr lang="en-US" sz="3600" dirty="0"/>
        </a:p>
      </dgm:t>
    </dgm:pt>
    <dgm:pt modelId="{A5A6FD94-E8EF-4A12-B951-AC913F324C06}" type="parTrans" cxnId="{90C4E311-2958-401C-B064-81433B64563D}">
      <dgm:prSet/>
      <dgm:spPr/>
      <dgm:t>
        <a:bodyPr/>
        <a:lstStyle/>
        <a:p>
          <a:endParaRPr lang="en-US"/>
        </a:p>
      </dgm:t>
    </dgm:pt>
    <dgm:pt modelId="{2ADA4979-DBD8-4FFA-8CF1-F950064E380C}" type="sibTrans" cxnId="{90C4E311-2958-401C-B064-81433B64563D}">
      <dgm:prSet/>
      <dgm:spPr/>
      <dgm:t>
        <a:bodyPr/>
        <a:lstStyle/>
        <a:p>
          <a:endParaRPr lang="en-US"/>
        </a:p>
      </dgm:t>
    </dgm:pt>
    <dgm:pt modelId="{4B52BA21-A462-42D1-98C4-7DA462FCABFE}">
      <dgm:prSet phldrT="[Text]" phldr="0" custT="1"/>
      <dgm:spPr>
        <a:ln w="38100">
          <a:solidFill>
            <a:srgbClr val="6ED0FF"/>
          </a:solidFill>
        </a:ln>
      </dgm:spPr>
      <dgm:t>
        <a:bodyPr/>
        <a:lstStyle/>
        <a:p>
          <a:pPr>
            <a:spcAft>
              <a:spcPct val="15000"/>
            </a:spcAft>
          </a:pPr>
          <a:r>
            <a:rPr lang="en-US" sz="2000" b="1" dirty="0"/>
            <a:t>3</a:t>
          </a:r>
          <a:r>
            <a:rPr lang="en-US" sz="2000" dirty="0"/>
            <a:t> nationally renowned literacy consultants</a:t>
          </a:r>
        </a:p>
      </dgm:t>
    </dgm:pt>
    <dgm:pt modelId="{FF4DB61D-E2C2-4A21-B172-E3EE08A4FB44}" type="parTrans" cxnId="{865E1314-28FF-492E-9173-0B5AC41A8BAE}">
      <dgm:prSet/>
      <dgm:spPr/>
      <dgm:t>
        <a:bodyPr/>
        <a:lstStyle/>
        <a:p>
          <a:endParaRPr lang="en-US"/>
        </a:p>
      </dgm:t>
    </dgm:pt>
    <dgm:pt modelId="{E1888243-960B-4DC1-917D-6FE548D63933}" type="sibTrans" cxnId="{865E1314-28FF-492E-9173-0B5AC41A8BAE}">
      <dgm:prSet/>
      <dgm:spPr/>
      <dgm:t>
        <a:bodyPr/>
        <a:lstStyle/>
        <a:p>
          <a:endParaRPr lang="en-US"/>
        </a:p>
      </dgm:t>
    </dgm:pt>
    <dgm:pt modelId="{30D0566D-B8FE-4088-B4E7-85268B3593FF}">
      <dgm:prSet phldrT="[Text]" phldr="0" custT="1"/>
      <dgm:spPr>
        <a:ln w="38100">
          <a:solidFill>
            <a:srgbClr val="6ED0FF"/>
          </a:solidFill>
        </a:ln>
      </dgm:spPr>
      <dgm:t>
        <a:bodyPr/>
        <a:lstStyle/>
        <a:p>
          <a:pPr>
            <a:spcAft>
              <a:spcPct val="15000"/>
            </a:spcAft>
          </a:pPr>
          <a:r>
            <a:rPr lang="en-US" sz="2000" b="1" dirty="0"/>
            <a:t>3</a:t>
          </a:r>
          <a:r>
            <a:rPr lang="en-US" sz="2000" dirty="0"/>
            <a:t> curriculum or literacy coordinators</a:t>
          </a:r>
        </a:p>
      </dgm:t>
    </dgm:pt>
    <dgm:pt modelId="{E7CD91DA-6210-4AC7-AC71-272FFDD420E9}" type="parTrans" cxnId="{01A92429-4C2E-4F55-971A-94762E25FE21}">
      <dgm:prSet/>
      <dgm:spPr/>
      <dgm:t>
        <a:bodyPr/>
        <a:lstStyle/>
        <a:p>
          <a:endParaRPr lang="en-US"/>
        </a:p>
      </dgm:t>
    </dgm:pt>
    <dgm:pt modelId="{9E89C2BB-587A-4715-9B54-D347C3CAF0EF}" type="sibTrans" cxnId="{01A92429-4C2E-4F55-971A-94762E25FE21}">
      <dgm:prSet/>
      <dgm:spPr/>
      <dgm:t>
        <a:bodyPr/>
        <a:lstStyle/>
        <a:p>
          <a:endParaRPr lang="en-US"/>
        </a:p>
      </dgm:t>
    </dgm:pt>
    <dgm:pt modelId="{8BDD20A0-1866-435E-A84D-F6058C5E3FDA}">
      <dgm:prSet phldrT="[Text]" phldr="0" custT="1"/>
      <dgm:spPr>
        <a:ln w="38100">
          <a:solidFill>
            <a:srgbClr val="6ED0FF"/>
          </a:solidFill>
        </a:ln>
      </dgm:spPr>
      <dgm:t>
        <a:bodyPr/>
        <a:lstStyle/>
        <a:p>
          <a:pPr>
            <a:spcAft>
              <a:spcPct val="15000"/>
            </a:spcAft>
          </a:pPr>
          <a:r>
            <a:rPr lang="en-US" sz="2000" b="1" dirty="0"/>
            <a:t>4</a:t>
          </a:r>
          <a:r>
            <a:rPr lang="en-US" sz="2000" dirty="0"/>
            <a:t> work outside Kansas</a:t>
          </a:r>
        </a:p>
      </dgm:t>
    </dgm:pt>
    <dgm:pt modelId="{8110D33A-95BE-49E6-BE1B-C2AA5610421E}" type="parTrans" cxnId="{00AA10F1-8685-4355-B8A0-9DD35CA8729E}">
      <dgm:prSet/>
      <dgm:spPr/>
      <dgm:t>
        <a:bodyPr/>
        <a:lstStyle/>
        <a:p>
          <a:endParaRPr lang="en-US"/>
        </a:p>
      </dgm:t>
    </dgm:pt>
    <dgm:pt modelId="{EE02F3DB-33C1-413A-8698-6E17B12C8B32}" type="sibTrans" cxnId="{00AA10F1-8685-4355-B8A0-9DD35CA8729E}">
      <dgm:prSet/>
      <dgm:spPr/>
      <dgm:t>
        <a:bodyPr/>
        <a:lstStyle/>
        <a:p>
          <a:endParaRPr lang="en-US"/>
        </a:p>
      </dgm:t>
    </dgm:pt>
    <dgm:pt modelId="{66E029D9-B130-4B25-AE35-9958E16340B4}">
      <dgm:prSet phldrT="[Text]" phldr="0" custT="1"/>
      <dgm:spPr>
        <a:ln w="38100">
          <a:solidFill>
            <a:srgbClr val="F1AD02"/>
          </a:solidFill>
        </a:ln>
      </dgm:spPr>
      <dgm:t>
        <a:bodyPr/>
        <a:lstStyle/>
        <a:p>
          <a:pPr>
            <a:spcAft>
              <a:spcPct val="15000"/>
            </a:spcAft>
          </a:pPr>
          <a:r>
            <a:rPr lang="en-US" sz="2000" b="1" dirty="0"/>
            <a:t>1</a:t>
          </a:r>
          <a:r>
            <a:rPr lang="en-US" sz="2000" dirty="0"/>
            <a:t> instructional coach</a:t>
          </a:r>
        </a:p>
      </dgm:t>
    </dgm:pt>
    <dgm:pt modelId="{AA03C27F-984B-407B-AD99-C380AF302306}" type="parTrans" cxnId="{0C5B2F98-E049-43DB-BD8F-365611D331BB}">
      <dgm:prSet/>
      <dgm:spPr/>
      <dgm:t>
        <a:bodyPr/>
        <a:lstStyle/>
        <a:p>
          <a:endParaRPr lang="en-US"/>
        </a:p>
      </dgm:t>
    </dgm:pt>
    <dgm:pt modelId="{C833F547-F51F-4A02-AF11-7952384599BC}" type="sibTrans" cxnId="{0C5B2F98-E049-43DB-BD8F-365611D331BB}">
      <dgm:prSet/>
      <dgm:spPr/>
      <dgm:t>
        <a:bodyPr/>
        <a:lstStyle/>
        <a:p>
          <a:endParaRPr lang="en-US"/>
        </a:p>
      </dgm:t>
    </dgm:pt>
    <dgm:pt modelId="{7A7416C6-7694-4167-A5F6-F85C2760418C}" type="pres">
      <dgm:prSet presAssocID="{44D80D00-2C2C-4386-B6CD-EAB1C4F110BD}" presName="Name0" presStyleCnt="0">
        <dgm:presLayoutVars>
          <dgm:dir/>
          <dgm:resizeHandles val="exact"/>
        </dgm:presLayoutVars>
      </dgm:prSet>
      <dgm:spPr/>
    </dgm:pt>
    <dgm:pt modelId="{740F914F-F685-4996-852E-16CEB8D96FDD}" type="pres">
      <dgm:prSet presAssocID="{A45C4D40-8AF5-4E57-9D28-4A9D170421DB}" presName="node" presStyleLbl="node1" presStyleIdx="0" presStyleCnt="2" custLinFactNeighborY="-209">
        <dgm:presLayoutVars>
          <dgm:bulletEnabled val="1"/>
        </dgm:presLayoutVars>
      </dgm:prSet>
      <dgm:spPr/>
    </dgm:pt>
    <dgm:pt modelId="{AF31EFD1-323A-4919-AA08-B3F0B1DB16C9}" type="pres">
      <dgm:prSet presAssocID="{1158728E-BFE4-4CE6-ACB8-24161C2FF3B6}" presName="sibTrans" presStyleCnt="0"/>
      <dgm:spPr/>
    </dgm:pt>
    <dgm:pt modelId="{AF323FE4-0FEF-4B57-BF63-30C2B051D3B4}" type="pres">
      <dgm:prSet presAssocID="{FA2C2D29-4BD6-4779-B5C2-3A9BF483D834}" presName="node" presStyleLbl="node1" presStyleIdx="1" presStyleCnt="2">
        <dgm:presLayoutVars>
          <dgm:bulletEnabled val="1"/>
        </dgm:presLayoutVars>
      </dgm:prSet>
      <dgm:spPr/>
    </dgm:pt>
  </dgm:ptLst>
  <dgm:cxnLst>
    <dgm:cxn modelId="{D4D84202-F564-4756-B334-07FF80302D4D}" srcId="{44D80D00-2C2C-4386-B6CD-EAB1C4F110BD}" destId="{FA2C2D29-4BD6-4779-B5C2-3A9BF483D834}" srcOrd="1" destOrd="0" parTransId="{C5A04EEB-A22F-45DA-8F52-26F0D4C2F429}" sibTransId="{C07ADDB3-E1E7-4F23-A277-09257A063A26}"/>
    <dgm:cxn modelId="{73FAF80D-A721-4BF5-B09B-BC1AC6CC17F4}" type="presOf" srcId="{C91798F3-9000-4264-B997-827BA517E744}" destId="{740F914F-F685-4996-852E-16CEB8D96FDD}" srcOrd="0" destOrd="1" presId="urn:microsoft.com/office/officeart/2005/8/layout/hList6"/>
    <dgm:cxn modelId="{90C4E311-2958-401C-B064-81433B64563D}" srcId="{FA2C2D29-4BD6-4779-B5C2-3A9BF483D834}" destId="{254BB7AE-DFFA-4995-A41C-FC35A0ABE24F}" srcOrd="2" destOrd="0" parTransId="{A5A6FD94-E8EF-4A12-B951-AC913F324C06}" sibTransId="{2ADA4979-DBD8-4FFA-8CF1-F950064E380C}"/>
    <dgm:cxn modelId="{865E1314-28FF-492E-9173-0B5AC41A8BAE}" srcId="{A45C4D40-8AF5-4E57-9D28-4A9D170421DB}" destId="{4B52BA21-A462-42D1-98C4-7DA462FCABFE}" srcOrd="1" destOrd="0" parTransId="{FF4DB61D-E2C2-4A21-B172-E3EE08A4FB44}" sibTransId="{E1888243-960B-4DC1-917D-6FE548D63933}"/>
    <dgm:cxn modelId="{1DFE671D-84C2-4F6A-9280-D825E9DE3053}" srcId="{44D80D00-2C2C-4386-B6CD-EAB1C4F110BD}" destId="{A45C4D40-8AF5-4E57-9D28-4A9D170421DB}" srcOrd="0" destOrd="0" parTransId="{3EA6DBF5-921B-4CA1-B118-92DBF4D676B3}" sibTransId="{1158728E-BFE4-4CE6-ACB8-24161C2FF3B6}"/>
    <dgm:cxn modelId="{01A92429-4C2E-4F55-971A-94762E25FE21}" srcId="{A45C4D40-8AF5-4E57-9D28-4A9D170421DB}" destId="{30D0566D-B8FE-4088-B4E7-85268B3593FF}" srcOrd="2" destOrd="0" parTransId="{E7CD91DA-6210-4AC7-AC71-272FFDD420E9}" sibTransId="{9E89C2BB-587A-4715-9B54-D347C3CAF0EF}"/>
    <dgm:cxn modelId="{7A08915C-3089-4DF7-810E-5F1122D0B469}" type="presOf" srcId="{A45C4D40-8AF5-4E57-9D28-4A9D170421DB}" destId="{740F914F-F685-4996-852E-16CEB8D96FDD}" srcOrd="0" destOrd="0" presId="urn:microsoft.com/office/officeart/2005/8/layout/hList6"/>
    <dgm:cxn modelId="{D7D41474-0798-4321-A791-F083DB52E9ED}" type="presOf" srcId="{4B52BA21-A462-42D1-98C4-7DA462FCABFE}" destId="{740F914F-F685-4996-852E-16CEB8D96FDD}" srcOrd="0" destOrd="2" presId="urn:microsoft.com/office/officeart/2005/8/layout/hList6"/>
    <dgm:cxn modelId="{E9739B81-8679-48E6-B558-B4F64683C0D4}" type="presOf" srcId="{44D80D00-2C2C-4386-B6CD-EAB1C4F110BD}" destId="{7A7416C6-7694-4167-A5F6-F85C2760418C}" srcOrd="0" destOrd="0" presId="urn:microsoft.com/office/officeart/2005/8/layout/hList6"/>
    <dgm:cxn modelId="{0C5B2F98-E049-43DB-BD8F-365611D331BB}" srcId="{FA2C2D29-4BD6-4779-B5C2-3A9BF483D834}" destId="{66E029D9-B130-4B25-AE35-9958E16340B4}" srcOrd="1" destOrd="0" parTransId="{AA03C27F-984B-407B-AD99-C380AF302306}" sibTransId="{C833F547-F51F-4A02-AF11-7952384599BC}"/>
    <dgm:cxn modelId="{1F3749AF-48A3-47F6-8755-44DBDAC07063}" type="presOf" srcId="{254BB7AE-DFFA-4995-A41C-FC35A0ABE24F}" destId="{AF323FE4-0FEF-4B57-BF63-30C2B051D3B4}" srcOrd="0" destOrd="3" presId="urn:microsoft.com/office/officeart/2005/8/layout/hList6"/>
    <dgm:cxn modelId="{BCEF50B1-A2AB-496C-B4E1-6FF2E13BC752}" type="presOf" srcId="{66E029D9-B130-4B25-AE35-9958E16340B4}" destId="{AF323FE4-0FEF-4B57-BF63-30C2B051D3B4}" srcOrd="0" destOrd="2" presId="urn:microsoft.com/office/officeart/2005/8/layout/hList6"/>
    <dgm:cxn modelId="{BF84C2B1-59FB-4727-8A62-A89CEDA8B1F6}" type="presOf" srcId="{19F59260-1357-474D-91E6-200CFC8FCAED}" destId="{AF323FE4-0FEF-4B57-BF63-30C2B051D3B4}" srcOrd="0" destOrd="1" presId="urn:microsoft.com/office/officeart/2005/8/layout/hList6"/>
    <dgm:cxn modelId="{FE1A68C4-5260-4D20-B69C-918C2DF55486}" srcId="{FA2C2D29-4BD6-4779-B5C2-3A9BF483D834}" destId="{19F59260-1357-474D-91E6-200CFC8FCAED}" srcOrd="0" destOrd="0" parTransId="{6E03D04D-DB02-47AC-B2A3-B8CD1304C943}" sibTransId="{9E702B8A-8710-4CA4-A02E-0A63DB5EC15A}"/>
    <dgm:cxn modelId="{343CF8CB-8DAB-4219-897D-157F05F2E4F1}" srcId="{A45C4D40-8AF5-4E57-9D28-4A9D170421DB}" destId="{C91798F3-9000-4264-B997-827BA517E744}" srcOrd="0" destOrd="0" parTransId="{60202D5E-0300-4153-8222-4E541D529A58}" sibTransId="{4F58CA0B-F09B-4EB1-8C4A-26DFC7E46873}"/>
    <dgm:cxn modelId="{7CDE19D4-5383-4F6B-B0F7-A3FF6DB643E2}" type="presOf" srcId="{8BDD20A0-1866-435E-A84D-F6058C5E3FDA}" destId="{740F914F-F685-4996-852E-16CEB8D96FDD}" srcOrd="0" destOrd="4" presId="urn:microsoft.com/office/officeart/2005/8/layout/hList6"/>
    <dgm:cxn modelId="{5C72C4DD-98E2-48C0-9B4F-60544F5AACE9}" type="presOf" srcId="{FA2C2D29-4BD6-4779-B5C2-3A9BF483D834}" destId="{AF323FE4-0FEF-4B57-BF63-30C2B051D3B4}" srcOrd="0" destOrd="0" presId="urn:microsoft.com/office/officeart/2005/8/layout/hList6"/>
    <dgm:cxn modelId="{00AA10F1-8685-4355-B8A0-9DD35CA8729E}" srcId="{A45C4D40-8AF5-4E57-9D28-4A9D170421DB}" destId="{8BDD20A0-1866-435E-A84D-F6058C5E3FDA}" srcOrd="3" destOrd="0" parTransId="{8110D33A-95BE-49E6-BE1B-C2AA5610421E}" sibTransId="{EE02F3DB-33C1-413A-8698-6E17B12C8B32}"/>
    <dgm:cxn modelId="{7D49FAF5-6B95-44ED-BDF1-92DA5B142836}" type="presOf" srcId="{30D0566D-B8FE-4088-B4E7-85268B3593FF}" destId="{740F914F-F685-4996-852E-16CEB8D96FDD}" srcOrd="0" destOrd="3" presId="urn:microsoft.com/office/officeart/2005/8/layout/hList6"/>
    <dgm:cxn modelId="{0F28D62F-DFB4-4BA3-8806-F880D475F152}" type="presParOf" srcId="{7A7416C6-7694-4167-A5F6-F85C2760418C}" destId="{740F914F-F685-4996-852E-16CEB8D96FDD}" srcOrd="0" destOrd="0" presId="urn:microsoft.com/office/officeart/2005/8/layout/hList6"/>
    <dgm:cxn modelId="{B015E760-7E87-4F94-8CEE-B5DA070F51A0}" type="presParOf" srcId="{7A7416C6-7694-4167-A5F6-F85C2760418C}" destId="{AF31EFD1-323A-4919-AA08-B3F0B1DB16C9}" srcOrd="1" destOrd="0" presId="urn:microsoft.com/office/officeart/2005/8/layout/hList6"/>
    <dgm:cxn modelId="{DD8090A8-629C-4B74-AC02-48549BD6E922}" type="presParOf" srcId="{7A7416C6-7694-4167-A5F6-F85C2760418C}" destId="{AF323FE4-0FEF-4B57-BF63-30C2B051D3B4}" srcOrd="2"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78DFBB-67E4-4C72-AC31-AA196ADF9DA6}" type="doc">
      <dgm:prSet loTypeId="urn:microsoft.com/office/officeart/2005/8/layout/hierarchy1" loCatId="hierarchy" qsTypeId="urn:microsoft.com/office/officeart/2005/8/quickstyle/simple1" qsCatId="simple" csTypeId="urn:microsoft.com/office/officeart/2005/8/colors/accent2_5" csCatId="accent2" phldr="1"/>
      <dgm:spPr/>
      <dgm:t>
        <a:bodyPr/>
        <a:lstStyle/>
        <a:p>
          <a:endParaRPr lang="en-US"/>
        </a:p>
      </dgm:t>
    </dgm:pt>
    <dgm:pt modelId="{78470CE8-3E57-46F4-96D6-E016E1B11FCD}">
      <dgm:prSet custT="1"/>
      <dgm:spPr>
        <a:ln>
          <a:solidFill>
            <a:srgbClr val="002569"/>
          </a:solidFill>
        </a:ln>
      </dgm:spPr>
      <dgm:t>
        <a:bodyPr/>
        <a:lstStyle/>
        <a:p>
          <a:pPr>
            <a:lnSpc>
              <a:spcPct val="100000"/>
            </a:lnSpc>
            <a:spcAft>
              <a:spcPct val="35000"/>
            </a:spcAft>
          </a:pPr>
          <a:r>
            <a:rPr lang="en-US" sz="2000" dirty="0">
              <a:solidFill>
                <a:srgbClr val="002569"/>
              </a:solidFill>
            </a:rPr>
            <a:t>Experts rated high the validity evidence based on scale contents. </a:t>
          </a:r>
        </a:p>
        <a:p>
          <a:pPr>
            <a:lnSpc>
              <a:spcPct val="100000"/>
            </a:lnSpc>
            <a:spcAft>
              <a:spcPts val="0"/>
            </a:spcAft>
          </a:pPr>
          <a:r>
            <a:rPr lang="en-US" sz="2000" dirty="0"/>
            <a:t>Ratings across all questions </a:t>
          </a:r>
          <a:r>
            <a:rPr lang="en-US" sz="2000" i="1" dirty="0"/>
            <a:t>M </a:t>
          </a:r>
          <a:r>
            <a:rPr lang="en-US" sz="2000" i="0" dirty="0"/>
            <a:t>= </a:t>
          </a:r>
          <a:r>
            <a:rPr lang="en-US" sz="2000" dirty="0"/>
            <a:t>95.84</a:t>
          </a:r>
        </a:p>
        <a:p>
          <a:pPr>
            <a:lnSpc>
              <a:spcPct val="100000"/>
            </a:lnSpc>
            <a:spcAft>
              <a:spcPct val="35000"/>
            </a:spcAft>
          </a:pPr>
          <a:r>
            <a:rPr lang="en-US" sz="2000" b="0" i="1" dirty="0"/>
            <a:t>SD</a:t>
          </a:r>
          <a:r>
            <a:rPr lang="en-US" sz="2000" dirty="0"/>
            <a:t> = 13.73</a:t>
          </a:r>
          <a:endParaRPr lang="en-US" sz="2000" dirty="0">
            <a:solidFill>
              <a:srgbClr val="002569"/>
            </a:solidFill>
          </a:endParaRPr>
        </a:p>
      </dgm:t>
    </dgm:pt>
    <dgm:pt modelId="{C1B9D789-D57B-4329-A3A5-FBE6B6F0309D}" type="parTrans" cxnId="{158B9CA0-A710-494C-9759-3E3FC4095598}">
      <dgm:prSet/>
      <dgm:spPr/>
      <dgm:t>
        <a:bodyPr/>
        <a:lstStyle/>
        <a:p>
          <a:endParaRPr lang="en-US"/>
        </a:p>
      </dgm:t>
    </dgm:pt>
    <dgm:pt modelId="{99DE1075-30BA-4B83-AFF8-FF5C8194C21D}" type="sibTrans" cxnId="{158B9CA0-A710-494C-9759-3E3FC4095598}">
      <dgm:prSet/>
      <dgm:spPr/>
      <dgm:t>
        <a:bodyPr/>
        <a:lstStyle/>
        <a:p>
          <a:pPr>
            <a:lnSpc>
              <a:spcPct val="100000"/>
            </a:lnSpc>
          </a:pPr>
          <a:endParaRPr lang="en-US"/>
        </a:p>
      </dgm:t>
    </dgm:pt>
    <dgm:pt modelId="{C3DDAC8D-3E04-4A64-8D25-FCF6D23A6CF3}">
      <dgm:prSet custT="1"/>
      <dgm:spPr>
        <a:ln>
          <a:solidFill>
            <a:srgbClr val="002569"/>
          </a:solidFill>
        </a:ln>
      </dgm:spPr>
      <dgm:t>
        <a:bodyPr/>
        <a:lstStyle/>
        <a:p>
          <a:pPr>
            <a:lnSpc>
              <a:spcPct val="100000"/>
            </a:lnSpc>
          </a:pPr>
          <a:r>
            <a:rPr lang="en-US" sz="2000" dirty="0"/>
            <a:t>Experts suggested creating two surveys separately focusing on educators’ personal experience and administrators’ experience related to the school. </a:t>
          </a:r>
        </a:p>
      </dgm:t>
    </dgm:pt>
    <dgm:pt modelId="{764DDFC3-2A5B-4474-B2C1-8E8C98B5166A}" type="parTrans" cxnId="{C22A37AF-1203-4064-991B-535EDF94729C}">
      <dgm:prSet/>
      <dgm:spPr/>
      <dgm:t>
        <a:bodyPr/>
        <a:lstStyle/>
        <a:p>
          <a:endParaRPr lang="en-US"/>
        </a:p>
      </dgm:t>
    </dgm:pt>
    <dgm:pt modelId="{A51D1C01-A93E-41E1-9F96-D1916AE0CE17}" type="sibTrans" cxnId="{C22A37AF-1203-4064-991B-535EDF94729C}">
      <dgm:prSet/>
      <dgm:spPr/>
      <dgm:t>
        <a:bodyPr/>
        <a:lstStyle/>
        <a:p>
          <a:pPr>
            <a:lnSpc>
              <a:spcPct val="100000"/>
            </a:lnSpc>
          </a:pPr>
          <a:endParaRPr lang="en-US"/>
        </a:p>
      </dgm:t>
    </dgm:pt>
    <dgm:pt modelId="{AD234D3B-EB0A-4368-B177-06C01559700F}" type="pres">
      <dgm:prSet presAssocID="{3278DFBB-67E4-4C72-AC31-AA196ADF9DA6}" presName="hierChild1" presStyleCnt="0">
        <dgm:presLayoutVars>
          <dgm:chPref val="1"/>
          <dgm:dir/>
          <dgm:animOne val="branch"/>
          <dgm:animLvl val="lvl"/>
          <dgm:resizeHandles/>
        </dgm:presLayoutVars>
      </dgm:prSet>
      <dgm:spPr/>
    </dgm:pt>
    <dgm:pt modelId="{4DEEBD45-4B38-43ED-B6AA-E8ADE08BDC67}" type="pres">
      <dgm:prSet presAssocID="{78470CE8-3E57-46F4-96D6-E016E1B11FCD}" presName="hierRoot1" presStyleCnt="0"/>
      <dgm:spPr/>
    </dgm:pt>
    <dgm:pt modelId="{3CF7256F-A895-47F4-8DF8-08E6B27D5254}" type="pres">
      <dgm:prSet presAssocID="{78470CE8-3E57-46F4-96D6-E016E1B11FCD}" presName="composite" presStyleCnt="0"/>
      <dgm:spPr/>
    </dgm:pt>
    <dgm:pt modelId="{E9D07BD6-8E10-4BA7-A6C8-37ABB4C64CF8}" type="pres">
      <dgm:prSet presAssocID="{78470CE8-3E57-46F4-96D6-E016E1B11FCD}" presName="background" presStyleLbl="node0" presStyleIdx="0" presStyleCnt="2"/>
      <dgm:spPr>
        <a:solidFill>
          <a:srgbClr val="6ED0FF">
            <a:alpha val="80000"/>
          </a:srgbClr>
        </a:solidFill>
      </dgm:spPr>
    </dgm:pt>
    <dgm:pt modelId="{FC26BE05-E0F5-44D4-9176-443F025D8438}" type="pres">
      <dgm:prSet presAssocID="{78470CE8-3E57-46F4-96D6-E016E1B11FCD}" presName="text" presStyleLbl="fgAcc0" presStyleIdx="0" presStyleCnt="2">
        <dgm:presLayoutVars>
          <dgm:chPref val="3"/>
        </dgm:presLayoutVars>
      </dgm:prSet>
      <dgm:spPr/>
    </dgm:pt>
    <dgm:pt modelId="{84DC662E-E412-486F-8EAD-FB5F6CFAA57B}" type="pres">
      <dgm:prSet presAssocID="{78470CE8-3E57-46F4-96D6-E016E1B11FCD}" presName="hierChild2" presStyleCnt="0"/>
      <dgm:spPr/>
    </dgm:pt>
    <dgm:pt modelId="{3C4ED729-08DE-411C-8775-2EC02EF3B1EF}" type="pres">
      <dgm:prSet presAssocID="{C3DDAC8D-3E04-4A64-8D25-FCF6D23A6CF3}" presName="hierRoot1" presStyleCnt="0"/>
      <dgm:spPr/>
    </dgm:pt>
    <dgm:pt modelId="{B7CEE9AC-CE72-4255-BF73-823961C0B418}" type="pres">
      <dgm:prSet presAssocID="{C3DDAC8D-3E04-4A64-8D25-FCF6D23A6CF3}" presName="composite" presStyleCnt="0"/>
      <dgm:spPr/>
    </dgm:pt>
    <dgm:pt modelId="{A32F9FBC-FBDD-4934-8118-814E4289936D}" type="pres">
      <dgm:prSet presAssocID="{C3DDAC8D-3E04-4A64-8D25-FCF6D23A6CF3}" presName="background" presStyleLbl="node0" presStyleIdx="1" presStyleCnt="2"/>
      <dgm:spPr/>
    </dgm:pt>
    <dgm:pt modelId="{B1F9E075-9B1B-40C9-B451-091D45AC5B96}" type="pres">
      <dgm:prSet presAssocID="{C3DDAC8D-3E04-4A64-8D25-FCF6D23A6CF3}" presName="text" presStyleLbl="fgAcc0" presStyleIdx="1" presStyleCnt="2">
        <dgm:presLayoutVars>
          <dgm:chPref val="3"/>
        </dgm:presLayoutVars>
      </dgm:prSet>
      <dgm:spPr/>
    </dgm:pt>
    <dgm:pt modelId="{702697E0-4239-45EE-84CA-F30BFA5B3AD5}" type="pres">
      <dgm:prSet presAssocID="{C3DDAC8D-3E04-4A64-8D25-FCF6D23A6CF3}" presName="hierChild2" presStyleCnt="0"/>
      <dgm:spPr/>
    </dgm:pt>
  </dgm:ptLst>
  <dgm:cxnLst>
    <dgm:cxn modelId="{F3638A26-3078-4978-B5E7-0DEEE0F1C744}" type="presOf" srcId="{3278DFBB-67E4-4C72-AC31-AA196ADF9DA6}" destId="{AD234D3B-EB0A-4368-B177-06C01559700F}" srcOrd="0" destOrd="0" presId="urn:microsoft.com/office/officeart/2005/8/layout/hierarchy1"/>
    <dgm:cxn modelId="{158B9CA0-A710-494C-9759-3E3FC4095598}" srcId="{3278DFBB-67E4-4C72-AC31-AA196ADF9DA6}" destId="{78470CE8-3E57-46F4-96D6-E016E1B11FCD}" srcOrd="0" destOrd="0" parTransId="{C1B9D789-D57B-4329-A3A5-FBE6B6F0309D}" sibTransId="{99DE1075-30BA-4B83-AFF8-FF5C8194C21D}"/>
    <dgm:cxn modelId="{ADE456A4-069F-4200-9167-FFA415658483}" type="presOf" srcId="{78470CE8-3E57-46F4-96D6-E016E1B11FCD}" destId="{FC26BE05-E0F5-44D4-9176-443F025D8438}" srcOrd="0" destOrd="0" presId="urn:microsoft.com/office/officeart/2005/8/layout/hierarchy1"/>
    <dgm:cxn modelId="{C22A37AF-1203-4064-991B-535EDF94729C}" srcId="{3278DFBB-67E4-4C72-AC31-AA196ADF9DA6}" destId="{C3DDAC8D-3E04-4A64-8D25-FCF6D23A6CF3}" srcOrd="1" destOrd="0" parTransId="{764DDFC3-2A5B-4474-B2C1-8E8C98B5166A}" sibTransId="{A51D1C01-A93E-41E1-9F96-D1916AE0CE17}"/>
    <dgm:cxn modelId="{945C02F9-08EF-4518-A411-2F7B03D1064E}" type="presOf" srcId="{C3DDAC8D-3E04-4A64-8D25-FCF6D23A6CF3}" destId="{B1F9E075-9B1B-40C9-B451-091D45AC5B96}" srcOrd="0" destOrd="0" presId="urn:microsoft.com/office/officeart/2005/8/layout/hierarchy1"/>
    <dgm:cxn modelId="{B46F63A1-E3E7-46EA-BCEC-C2121F7C6825}" type="presParOf" srcId="{AD234D3B-EB0A-4368-B177-06C01559700F}" destId="{4DEEBD45-4B38-43ED-B6AA-E8ADE08BDC67}" srcOrd="0" destOrd="0" presId="urn:microsoft.com/office/officeart/2005/8/layout/hierarchy1"/>
    <dgm:cxn modelId="{822C6056-A1FB-4C41-A760-32BCE6669A4B}" type="presParOf" srcId="{4DEEBD45-4B38-43ED-B6AA-E8ADE08BDC67}" destId="{3CF7256F-A895-47F4-8DF8-08E6B27D5254}" srcOrd="0" destOrd="0" presId="urn:microsoft.com/office/officeart/2005/8/layout/hierarchy1"/>
    <dgm:cxn modelId="{D7401B07-0E5C-47D3-8D76-5F3A45C3768D}" type="presParOf" srcId="{3CF7256F-A895-47F4-8DF8-08E6B27D5254}" destId="{E9D07BD6-8E10-4BA7-A6C8-37ABB4C64CF8}" srcOrd="0" destOrd="0" presId="urn:microsoft.com/office/officeart/2005/8/layout/hierarchy1"/>
    <dgm:cxn modelId="{C7EE8DE4-0560-4DC4-A8E3-6E320424B705}" type="presParOf" srcId="{3CF7256F-A895-47F4-8DF8-08E6B27D5254}" destId="{FC26BE05-E0F5-44D4-9176-443F025D8438}" srcOrd="1" destOrd="0" presId="urn:microsoft.com/office/officeart/2005/8/layout/hierarchy1"/>
    <dgm:cxn modelId="{A3A27667-E205-46D9-9B51-ED9E76AA2A0F}" type="presParOf" srcId="{4DEEBD45-4B38-43ED-B6AA-E8ADE08BDC67}" destId="{84DC662E-E412-486F-8EAD-FB5F6CFAA57B}" srcOrd="1" destOrd="0" presId="urn:microsoft.com/office/officeart/2005/8/layout/hierarchy1"/>
    <dgm:cxn modelId="{9D9A4A2C-7F1B-4E4F-B372-D256AC25AD6C}" type="presParOf" srcId="{AD234D3B-EB0A-4368-B177-06C01559700F}" destId="{3C4ED729-08DE-411C-8775-2EC02EF3B1EF}" srcOrd="1" destOrd="0" presId="urn:microsoft.com/office/officeart/2005/8/layout/hierarchy1"/>
    <dgm:cxn modelId="{C73FAECD-F889-453A-9021-D1CA9470467E}" type="presParOf" srcId="{3C4ED729-08DE-411C-8775-2EC02EF3B1EF}" destId="{B7CEE9AC-CE72-4255-BF73-823961C0B418}" srcOrd="0" destOrd="0" presId="urn:microsoft.com/office/officeart/2005/8/layout/hierarchy1"/>
    <dgm:cxn modelId="{5A9375EF-7F60-42B3-89CC-12031BFC6029}" type="presParOf" srcId="{B7CEE9AC-CE72-4255-BF73-823961C0B418}" destId="{A32F9FBC-FBDD-4934-8118-814E4289936D}" srcOrd="0" destOrd="0" presId="urn:microsoft.com/office/officeart/2005/8/layout/hierarchy1"/>
    <dgm:cxn modelId="{7579F25D-52CC-4EE0-8C8B-3729DC0EFF42}" type="presParOf" srcId="{B7CEE9AC-CE72-4255-BF73-823961C0B418}" destId="{B1F9E075-9B1B-40C9-B451-091D45AC5B96}" srcOrd="1" destOrd="0" presId="urn:microsoft.com/office/officeart/2005/8/layout/hierarchy1"/>
    <dgm:cxn modelId="{580EE205-E8CE-47A3-AF8A-A549185EA2C4}" type="presParOf" srcId="{3C4ED729-08DE-411C-8775-2EC02EF3B1EF}" destId="{702697E0-4239-45EE-84CA-F30BFA5B3A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278DFBB-67E4-4C72-AC31-AA196ADF9DA6}" type="doc">
      <dgm:prSet loTypeId="urn:microsoft.com/office/officeart/2005/8/layout/hierarchy1" loCatId="hierarchy" qsTypeId="urn:microsoft.com/office/officeart/2005/8/quickstyle/simple1" qsCatId="simple" csTypeId="urn:microsoft.com/office/officeart/2005/8/colors/accent2_5" csCatId="accent2" phldr="1"/>
      <dgm:spPr/>
      <dgm:t>
        <a:bodyPr/>
        <a:lstStyle/>
        <a:p>
          <a:endParaRPr lang="en-US"/>
        </a:p>
      </dgm:t>
    </dgm:pt>
    <dgm:pt modelId="{30E6CD48-7E28-4FDF-B648-389B76503B7A}">
      <dgm:prSet custT="1"/>
      <dgm:spPr>
        <a:ln>
          <a:solidFill>
            <a:srgbClr val="002569"/>
          </a:solidFill>
        </a:ln>
      </dgm:spPr>
      <dgm:t>
        <a:bodyPr/>
        <a:lstStyle/>
        <a:p>
          <a:pPr>
            <a:lnSpc>
              <a:spcPct val="100000"/>
            </a:lnSpc>
          </a:pPr>
          <a:r>
            <a:rPr lang="en-US" sz="2000" dirty="0"/>
            <a:t>The scale may use more objective response options.</a:t>
          </a:r>
        </a:p>
      </dgm:t>
    </dgm:pt>
    <dgm:pt modelId="{DEF0EEEB-DAC6-4E20-A0BF-1099B265F921}" type="parTrans" cxnId="{A84408AC-9728-43F4-8D02-A0C19DF7CFD2}">
      <dgm:prSet/>
      <dgm:spPr/>
      <dgm:t>
        <a:bodyPr/>
        <a:lstStyle/>
        <a:p>
          <a:endParaRPr lang="en-US"/>
        </a:p>
      </dgm:t>
    </dgm:pt>
    <dgm:pt modelId="{252A3F45-BDE0-489B-9021-BC57C5768F55}" type="sibTrans" cxnId="{A84408AC-9728-43F4-8D02-A0C19DF7CFD2}">
      <dgm:prSet/>
      <dgm:spPr/>
      <dgm:t>
        <a:bodyPr/>
        <a:lstStyle/>
        <a:p>
          <a:pPr>
            <a:lnSpc>
              <a:spcPct val="100000"/>
            </a:lnSpc>
          </a:pPr>
          <a:endParaRPr lang="en-US"/>
        </a:p>
      </dgm:t>
    </dgm:pt>
    <dgm:pt modelId="{E4A5EB1B-0971-4B1C-B053-9F6DD9CC46FC}">
      <dgm:prSet custT="1"/>
      <dgm:spPr>
        <a:ln>
          <a:solidFill>
            <a:srgbClr val="002569"/>
          </a:solidFill>
        </a:ln>
      </dgm:spPr>
      <dgm:t>
        <a:bodyPr/>
        <a:lstStyle/>
        <a:p>
          <a:pPr>
            <a:lnSpc>
              <a:spcPct val="100000"/>
            </a:lnSpc>
          </a:pPr>
          <a:r>
            <a:rPr lang="en-US" sz="2000" dirty="0"/>
            <a:t>The scale may focus more on readiness and structured literacy. </a:t>
          </a:r>
        </a:p>
      </dgm:t>
    </dgm:pt>
    <dgm:pt modelId="{60D38358-F5DD-41AC-9B1D-82EC3CEB8965}" type="parTrans" cxnId="{CC14C1B5-7C41-4582-91C9-BF562FE8DFEE}">
      <dgm:prSet/>
      <dgm:spPr/>
      <dgm:t>
        <a:bodyPr/>
        <a:lstStyle/>
        <a:p>
          <a:endParaRPr lang="en-US"/>
        </a:p>
      </dgm:t>
    </dgm:pt>
    <dgm:pt modelId="{2A07AFA4-9063-4A01-8372-7A14E14FAB10}" type="sibTrans" cxnId="{CC14C1B5-7C41-4582-91C9-BF562FE8DFEE}">
      <dgm:prSet/>
      <dgm:spPr/>
      <dgm:t>
        <a:bodyPr/>
        <a:lstStyle/>
        <a:p>
          <a:endParaRPr lang="en-US"/>
        </a:p>
      </dgm:t>
    </dgm:pt>
    <dgm:pt modelId="{AD234D3B-EB0A-4368-B177-06C01559700F}" type="pres">
      <dgm:prSet presAssocID="{3278DFBB-67E4-4C72-AC31-AA196ADF9DA6}" presName="hierChild1" presStyleCnt="0">
        <dgm:presLayoutVars>
          <dgm:chPref val="1"/>
          <dgm:dir/>
          <dgm:animOne val="branch"/>
          <dgm:animLvl val="lvl"/>
          <dgm:resizeHandles/>
        </dgm:presLayoutVars>
      </dgm:prSet>
      <dgm:spPr/>
    </dgm:pt>
    <dgm:pt modelId="{C0D44648-5A02-474A-B22D-2075E678968B}" type="pres">
      <dgm:prSet presAssocID="{30E6CD48-7E28-4FDF-B648-389B76503B7A}" presName="hierRoot1" presStyleCnt="0"/>
      <dgm:spPr/>
    </dgm:pt>
    <dgm:pt modelId="{3A313273-5894-44C0-AA78-CCFE9D198068}" type="pres">
      <dgm:prSet presAssocID="{30E6CD48-7E28-4FDF-B648-389B76503B7A}" presName="composite" presStyleCnt="0"/>
      <dgm:spPr/>
    </dgm:pt>
    <dgm:pt modelId="{112F0E97-555B-4CA6-ADC6-1AE0B5A396F4}" type="pres">
      <dgm:prSet presAssocID="{30E6CD48-7E28-4FDF-B648-389B76503B7A}" presName="background" presStyleLbl="node0" presStyleIdx="0" presStyleCnt="2"/>
      <dgm:spPr/>
    </dgm:pt>
    <dgm:pt modelId="{717FDE6E-6DA6-4B0E-8FE2-473E52B42EFE}" type="pres">
      <dgm:prSet presAssocID="{30E6CD48-7E28-4FDF-B648-389B76503B7A}" presName="text" presStyleLbl="fgAcc0" presStyleIdx="0" presStyleCnt="2">
        <dgm:presLayoutVars>
          <dgm:chPref val="3"/>
        </dgm:presLayoutVars>
      </dgm:prSet>
      <dgm:spPr/>
    </dgm:pt>
    <dgm:pt modelId="{952BE88B-622D-4743-A4F5-A656C7EC26D9}" type="pres">
      <dgm:prSet presAssocID="{30E6CD48-7E28-4FDF-B648-389B76503B7A}" presName="hierChild2" presStyleCnt="0"/>
      <dgm:spPr/>
    </dgm:pt>
    <dgm:pt modelId="{F3FF6302-F2EE-41E9-B839-FF31B2D9B9DF}" type="pres">
      <dgm:prSet presAssocID="{E4A5EB1B-0971-4B1C-B053-9F6DD9CC46FC}" presName="hierRoot1" presStyleCnt="0"/>
      <dgm:spPr/>
    </dgm:pt>
    <dgm:pt modelId="{14E69911-E7BA-4D50-8246-B11EB2795FDE}" type="pres">
      <dgm:prSet presAssocID="{E4A5EB1B-0971-4B1C-B053-9F6DD9CC46FC}" presName="composite" presStyleCnt="0"/>
      <dgm:spPr/>
    </dgm:pt>
    <dgm:pt modelId="{0ECBE3C0-2A49-48A8-B9CF-0887F1E1C2A2}" type="pres">
      <dgm:prSet presAssocID="{E4A5EB1B-0971-4B1C-B053-9F6DD9CC46FC}" presName="background" presStyleLbl="node0" presStyleIdx="1" presStyleCnt="2"/>
      <dgm:spPr>
        <a:solidFill>
          <a:srgbClr val="6ED0FF">
            <a:alpha val="80000"/>
          </a:srgbClr>
        </a:solidFill>
      </dgm:spPr>
    </dgm:pt>
    <dgm:pt modelId="{A2E06C96-7EFE-414C-8EF5-7EC7EAB3D1BD}" type="pres">
      <dgm:prSet presAssocID="{E4A5EB1B-0971-4B1C-B053-9F6DD9CC46FC}" presName="text" presStyleLbl="fgAcc0" presStyleIdx="1" presStyleCnt="2">
        <dgm:presLayoutVars>
          <dgm:chPref val="3"/>
        </dgm:presLayoutVars>
      </dgm:prSet>
      <dgm:spPr/>
    </dgm:pt>
    <dgm:pt modelId="{9A0532D1-617F-4FBA-A8C4-923274C58DB6}" type="pres">
      <dgm:prSet presAssocID="{E4A5EB1B-0971-4B1C-B053-9F6DD9CC46FC}" presName="hierChild2" presStyleCnt="0"/>
      <dgm:spPr/>
    </dgm:pt>
  </dgm:ptLst>
  <dgm:cxnLst>
    <dgm:cxn modelId="{F3638A26-3078-4978-B5E7-0DEEE0F1C744}" type="presOf" srcId="{3278DFBB-67E4-4C72-AC31-AA196ADF9DA6}" destId="{AD234D3B-EB0A-4368-B177-06C01559700F}" srcOrd="0" destOrd="0" presId="urn:microsoft.com/office/officeart/2005/8/layout/hierarchy1"/>
    <dgm:cxn modelId="{D88EBBA7-F25A-4BD7-B14C-3A1AA5788452}" type="presOf" srcId="{E4A5EB1B-0971-4B1C-B053-9F6DD9CC46FC}" destId="{A2E06C96-7EFE-414C-8EF5-7EC7EAB3D1BD}" srcOrd="0" destOrd="0" presId="urn:microsoft.com/office/officeart/2005/8/layout/hierarchy1"/>
    <dgm:cxn modelId="{BD8BE7AB-CB1A-4871-AFE9-68AD93B0D68C}" type="presOf" srcId="{30E6CD48-7E28-4FDF-B648-389B76503B7A}" destId="{717FDE6E-6DA6-4B0E-8FE2-473E52B42EFE}" srcOrd="0" destOrd="0" presId="urn:microsoft.com/office/officeart/2005/8/layout/hierarchy1"/>
    <dgm:cxn modelId="{A84408AC-9728-43F4-8D02-A0C19DF7CFD2}" srcId="{3278DFBB-67E4-4C72-AC31-AA196ADF9DA6}" destId="{30E6CD48-7E28-4FDF-B648-389B76503B7A}" srcOrd="0" destOrd="0" parTransId="{DEF0EEEB-DAC6-4E20-A0BF-1099B265F921}" sibTransId="{252A3F45-BDE0-489B-9021-BC57C5768F55}"/>
    <dgm:cxn modelId="{CC14C1B5-7C41-4582-91C9-BF562FE8DFEE}" srcId="{3278DFBB-67E4-4C72-AC31-AA196ADF9DA6}" destId="{E4A5EB1B-0971-4B1C-B053-9F6DD9CC46FC}" srcOrd="1" destOrd="0" parTransId="{60D38358-F5DD-41AC-9B1D-82EC3CEB8965}" sibTransId="{2A07AFA4-9063-4A01-8372-7A14E14FAB10}"/>
    <dgm:cxn modelId="{9164EAB2-5016-400F-AEBE-DD0B20D47E0F}" type="presParOf" srcId="{AD234D3B-EB0A-4368-B177-06C01559700F}" destId="{C0D44648-5A02-474A-B22D-2075E678968B}" srcOrd="0" destOrd="0" presId="urn:microsoft.com/office/officeart/2005/8/layout/hierarchy1"/>
    <dgm:cxn modelId="{068F7E93-E648-41FB-BE54-170747DCD201}" type="presParOf" srcId="{C0D44648-5A02-474A-B22D-2075E678968B}" destId="{3A313273-5894-44C0-AA78-CCFE9D198068}" srcOrd="0" destOrd="0" presId="urn:microsoft.com/office/officeart/2005/8/layout/hierarchy1"/>
    <dgm:cxn modelId="{F596B212-F6CC-4B07-96C0-1EBDAFCEFED5}" type="presParOf" srcId="{3A313273-5894-44C0-AA78-CCFE9D198068}" destId="{112F0E97-555B-4CA6-ADC6-1AE0B5A396F4}" srcOrd="0" destOrd="0" presId="urn:microsoft.com/office/officeart/2005/8/layout/hierarchy1"/>
    <dgm:cxn modelId="{6D6F6F57-7894-4B70-B50B-D037AA27FEB1}" type="presParOf" srcId="{3A313273-5894-44C0-AA78-CCFE9D198068}" destId="{717FDE6E-6DA6-4B0E-8FE2-473E52B42EFE}" srcOrd="1" destOrd="0" presId="urn:microsoft.com/office/officeart/2005/8/layout/hierarchy1"/>
    <dgm:cxn modelId="{8607EAE0-B1F5-4037-900B-FAED5AA73828}" type="presParOf" srcId="{C0D44648-5A02-474A-B22D-2075E678968B}" destId="{952BE88B-622D-4743-A4F5-A656C7EC26D9}" srcOrd="1" destOrd="0" presId="urn:microsoft.com/office/officeart/2005/8/layout/hierarchy1"/>
    <dgm:cxn modelId="{AB62C5D0-B01B-4B34-A5E1-D55939F15AAC}" type="presParOf" srcId="{AD234D3B-EB0A-4368-B177-06C01559700F}" destId="{F3FF6302-F2EE-41E9-B839-FF31B2D9B9DF}" srcOrd="1" destOrd="0" presId="urn:microsoft.com/office/officeart/2005/8/layout/hierarchy1"/>
    <dgm:cxn modelId="{9610B0C0-51D5-441D-93AF-2467D00D9BB1}" type="presParOf" srcId="{F3FF6302-F2EE-41E9-B839-FF31B2D9B9DF}" destId="{14E69911-E7BA-4D50-8246-B11EB2795FDE}" srcOrd="0" destOrd="0" presId="urn:microsoft.com/office/officeart/2005/8/layout/hierarchy1"/>
    <dgm:cxn modelId="{E6050EC7-1B31-4493-9B95-B5E79EFE24CF}" type="presParOf" srcId="{14E69911-E7BA-4D50-8246-B11EB2795FDE}" destId="{0ECBE3C0-2A49-48A8-B9CF-0887F1E1C2A2}" srcOrd="0" destOrd="0" presId="urn:microsoft.com/office/officeart/2005/8/layout/hierarchy1"/>
    <dgm:cxn modelId="{641B507C-83B0-4008-8DA9-88800AD18F01}" type="presParOf" srcId="{14E69911-E7BA-4D50-8246-B11EB2795FDE}" destId="{A2E06C96-7EFE-414C-8EF5-7EC7EAB3D1BD}" srcOrd="1" destOrd="0" presId="urn:microsoft.com/office/officeart/2005/8/layout/hierarchy1"/>
    <dgm:cxn modelId="{1CD869CC-24A2-4F85-B9BF-CD31EFFDFF9E}" type="presParOf" srcId="{F3FF6302-F2EE-41E9-B839-FF31B2D9B9DF}" destId="{9A0532D1-617F-4FBA-A8C4-923274C58DB6}"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DBA60F-592D-4098-8856-866F879072A9}" type="doc">
      <dgm:prSet loTypeId="urn:microsoft.com/office/officeart/2005/8/layout/process2" loCatId="process" qsTypeId="urn:microsoft.com/office/officeart/2005/8/quickstyle/simple1" qsCatId="simple" csTypeId="urn:microsoft.com/office/officeart/2005/8/colors/accent2_1" csCatId="accent2" phldr="1"/>
      <dgm:spPr/>
      <dgm:t>
        <a:bodyPr/>
        <a:lstStyle/>
        <a:p>
          <a:endParaRPr lang="en-US"/>
        </a:p>
      </dgm:t>
    </dgm:pt>
    <dgm:pt modelId="{8FF67927-B0F9-4AF9-8302-FF2A54D51B7F}">
      <dgm:prSet phldrT="[Text]" phldr="0"/>
      <dgm:spPr>
        <a:ln w="57150">
          <a:solidFill>
            <a:srgbClr val="F1AD02"/>
          </a:solidFill>
        </a:ln>
      </dgm:spPr>
      <dgm:t>
        <a:bodyPr/>
        <a:lstStyle/>
        <a:p>
          <a:r>
            <a:rPr lang="en-US" dirty="0"/>
            <a:t>Expert Review</a:t>
          </a:r>
        </a:p>
      </dgm:t>
    </dgm:pt>
    <dgm:pt modelId="{87CBE02B-4445-46B3-A1A9-B08324F4048A}" type="parTrans" cxnId="{2B263BBF-7B3A-41D1-9152-569614B44CCC}">
      <dgm:prSet/>
      <dgm:spPr/>
      <dgm:t>
        <a:bodyPr/>
        <a:lstStyle/>
        <a:p>
          <a:endParaRPr lang="en-US"/>
        </a:p>
      </dgm:t>
    </dgm:pt>
    <dgm:pt modelId="{592CDFC6-B8D0-424C-A0A0-B6A45A3FF681}" type="sibTrans" cxnId="{2B263BBF-7B3A-41D1-9152-569614B44CCC}">
      <dgm:prSet/>
      <dgm:spPr>
        <a:noFill/>
      </dgm:spPr>
      <dgm:t>
        <a:bodyPr/>
        <a:lstStyle/>
        <a:p>
          <a:endParaRPr lang="en-US"/>
        </a:p>
      </dgm:t>
    </dgm:pt>
    <dgm:pt modelId="{193BF889-3993-4ED3-931E-E1730C938FF3}">
      <dgm:prSet phldrT="[Text]" phldr="0"/>
      <dgm:spPr>
        <a:ln w="57150">
          <a:solidFill>
            <a:srgbClr val="6ED0FF"/>
          </a:solidFill>
        </a:ln>
      </dgm:spPr>
      <dgm:t>
        <a:bodyPr/>
        <a:lstStyle/>
        <a:p>
          <a:r>
            <a:rPr lang="en-US" dirty="0"/>
            <a:t>Cognitive Interview</a:t>
          </a:r>
        </a:p>
      </dgm:t>
    </dgm:pt>
    <dgm:pt modelId="{3BCEE817-359E-4415-BF1C-26D6E8165C2E}" type="parTrans" cxnId="{73E8C14C-A63B-479A-BCE7-71E408843351}">
      <dgm:prSet/>
      <dgm:spPr/>
      <dgm:t>
        <a:bodyPr/>
        <a:lstStyle/>
        <a:p>
          <a:endParaRPr lang="en-US"/>
        </a:p>
      </dgm:t>
    </dgm:pt>
    <dgm:pt modelId="{C6B0B1A5-CF71-4B38-8CA2-0D9519305939}" type="sibTrans" cxnId="{73E8C14C-A63B-479A-BCE7-71E408843351}">
      <dgm:prSet/>
      <dgm:spPr/>
      <dgm:t>
        <a:bodyPr/>
        <a:lstStyle/>
        <a:p>
          <a:endParaRPr lang="en-US"/>
        </a:p>
      </dgm:t>
    </dgm:pt>
    <dgm:pt modelId="{6194C2B1-3784-4CE4-A741-67D03BA2C453}" type="pres">
      <dgm:prSet presAssocID="{7ADBA60F-592D-4098-8856-866F879072A9}" presName="linearFlow" presStyleCnt="0">
        <dgm:presLayoutVars>
          <dgm:resizeHandles val="exact"/>
        </dgm:presLayoutVars>
      </dgm:prSet>
      <dgm:spPr/>
    </dgm:pt>
    <dgm:pt modelId="{A6CBF721-9B56-401E-BF3D-84B330943081}" type="pres">
      <dgm:prSet presAssocID="{8FF67927-B0F9-4AF9-8302-FF2A54D51B7F}" presName="node" presStyleLbl="node1" presStyleIdx="0" presStyleCnt="2" custLinFactNeighborX="478">
        <dgm:presLayoutVars>
          <dgm:bulletEnabled val="1"/>
        </dgm:presLayoutVars>
      </dgm:prSet>
      <dgm:spPr/>
    </dgm:pt>
    <dgm:pt modelId="{6CE3C3E5-C987-4E37-8C7E-91E6BA513C6B}" type="pres">
      <dgm:prSet presAssocID="{592CDFC6-B8D0-424C-A0A0-B6A45A3FF681}" presName="sibTrans" presStyleLbl="sibTrans2D1" presStyleIdx="0" presStyleCnt="1" custScaleX="41558" custScaleY="56536"/>
      <dgm:spPr>
        <a:prstGeom prst="star4">
          <a:avLst/>
        </a:prstGeom>
      </dgm:spPr>
    </dgm:pt>
    <dgm:pt modelId="{D528D1CB-96F0-4859-B1F6-5F6A0E5B15E2}" type="pres">
      <dgm:prSet presAssocID="{592CDFC6-B8D0-424C-A0A0-B6A45A3FF681}" presName="connectorText" presStyleLbl="sibTrans2D1" presStyleIdx="0" presStyleCnt="1"/>
      <dgm:spPr/>
    </dgm:pt>
    <dgm:pt modelId="{AAB4C590-3F8D-46C7-B033-FD1B36A23C11}" type="pres">
      <dgm:prSet presAssocID="{193BF889-3993-4ED3-931E-E1730C938FF3}" presName="node" presStyleLbl="node1" presStyleIdx="1" presStyleCnt="2" custLinFactNeighborY="-17300">
        <dgm:presLayoutVars>
          <dgm:bulletEnabled val="1"/>
        </dgm:presLayoutVars>
      </dgm:prSet>
      <dgm:spPr/>
    </dgm:pt>
  </dgm:ptLst>
  <dgm:cxnLst>
    <dgm:cxn modelId="{55662D11-CF5B-496B-B641-EC744A13C870}" type="presOf" srcId="{592CDFC6-B8D0-424C-A0A0-B6A45A3FF681}" destId="{6CE3C3E5-C987-4E37-8C7E-91E6BA513C6B}" srcOrd="0" destOrd="0" presId="urn:microsoft.com/office/officeart/2005/8/layout/process2"/>
    <dgm:cxn modelId="{D444962D-57D7-4BAE-A948-7191E01E9602}" type="presOf" srcId="{8FF67927-B0F9-4AF9-8302-FF2A54D51B7F}" destId="{A6CBF721-9B56-401E-BF3D-84B330943081}" srcOrd="0" destOrd="0" presId="urn:microsoft.com/office/officeart/2005/8/layout/process2"/>
    <dgm:cxn modelId="{73E8C14C-A63B-479A-BCE7-71E408843351}" srcId="{7ADBA60F-592D-4098-8856-866F879072A9}" destId="{193BF889-3993-4ED3-931E-E1730C938FF3}" srcOrd="1" destOrd="0" parTransId="{3BCEE817-359E-4415-BF1C-26D6E8165C2E}" sibTransId="{C6B0B1A5-CF71-4B38-8CA2-0D9519305939}"/>
    <dgm:cxn modelId="{F7830253-901A-4932-89A0-74A55D6175DF}" type="presOf" srcId="{592CDFC6-B8D0-424C-A0A0-B6A45A3FF681}" destId="{D528D1CB-96F0-4859-B1F6-5F6A0E5B15E2}" srcOrd="1" destOrd="0" presId="urn:microsoft.com/office/officeart/2005/8/layout/process2"/>
    <dgm:cxn modelId="{C08BB553-7367-4E81-BC32-5CCFF02DC2BA}" type="presOf" srcId="{193BF889-3993-4ED3-931E-E1730C938FF3}" destId="{AAB4C590-3F8D-46C7-B033-FD1B36A23C11}" srcOrd="0" destOrd="0" presId="urn:microsoft.com/office/officeart/2005/8/layout/process2"/>
    <dgm:cxn modelId="{C797D38F-BBFC-48EB-905E-48157963AE12}" type="presOf" srcId="{7ADBA60F-592D-4098-8856-866F879072A9}" destId="{6194C2B1-3784-4CE4-A741-67D03BA2C453}" srcOrd="0" destOrd="0" presId="urn:microsoft.com/office/officeart/2005/8/layout/process2"/>
    <dgm:cxn modelId="{2B263BBF-7B3A-41D1-9152-569614B44CCC}" srcId="{7ADBA60F-592D-4098-8856-866F879072A9}" destId="{8FF67927-B0F9-4AF9-8302-FF2A54D51B7F}" srcOrd="0" destOrd="0" parTransId="{87CBE02B-4445-46B3-A1A9-B08324F4048A}" sibTransId="{592CDFC6-B8D0-424C-A0A0-B6A45A3FF681}"/>
    <dgm:cxn modelId="{CCDFAC77-FB76-4E90-9CE5-8CC2EC1DB953}" type="presParOf" srcId="{6194C2B1-3784-4CE4-A741-67D03BA2C453}" destId="{A6CBF721-9B56-401E-BF3D-84B330943081}" srcOrd="0" destOrd="0" presId="urn:microsoft.com/office/officeart/2005/8/layout/process2"/>
    <dgm:cxn modelId="{3FCC0417-B8F7-4DB2-99E7-0CAD5214D4D4}" type="presParOf" srcId="{6194C2B1-3784-4CE4-A741-67D03BA2C453}" destId="{6CE3C3E5-C987-4E37-8C7E-91E6BA513C6B}" srcOrd="1" destOrd="0" presId="urn:microsoft.com/office/officeart/2005/8/layout/process2"/>
    <dgm:cxn modelId="{6646871D-5A4C-4582-AF1C-479D10E532DF}" type="presParOf" srcId="{6CE3C3E5-C987-4E37-8C7E-91E6BA513C6B}" destId="{D528D1CB-96F0-4859-B1F6-5F6A0E5B15E2}" srcOrd="0" destOrd="0" presId="urn:microsoft.com/office/officeart/2005/8/layout/process2"/>
    <dgm:cxn modelId="{5B154EDC-C376-461F-B7C8-46243CBB90B3}" type="presParOf" srcId="{6194C2B1-3784-4CE4-A741-67D03BA2C453}" destId="{AAB4C590-3F8D-46C7-B033-FD1B36A23C11}"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4D80D00-2C2C-4386-B6CD-EAB1C4F110BD}"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n-US"/>
        </a:p>
      </dgm:t>
    </dgm:pt>
    <dgm:pt modelId="{A45C4D40-8AF5-4E57-9D28-4A9D170421DB}">
      <dgm:prSet phldrT="[Text]" phldr="0" custT="1"/>
      <dgm:spPr>
        <a:ln w="38100">
          <a:solidFill>
            <a:srgbClr val="6ED0FF"/>
          </a:solidFill>
        </a:ln>
      </dgm:spPr>
      <dgm:t>
        <a:bodyPr/>
        <a:lstStyle/>
        <a:p>
          <a:pPr>
            <a:spcAft>
              <a:spcPts val="600"/>
            </a:spcAft>
          </a:pPr>
          <a:r>
            <a:rPr lang="en-US" sz="2000" b="1" dirty="0"/>
            <a:t>Cognitive Interview</a:t>
          </a:r>
        </a:p>
        <a:p>
          <a:pPr>
            <a:spcAft>
              <a:spcPts val="1200"/>
            </a:spcAft>
          </a:pPr>
          <a:r>
            <a:rPr lang="en-US" sz="1800" b="1" dirty="0"/>
            <a:t>4</a:t>
          </a:r>
          <a:r>
            <a:rPr lang="en-US" sz="1800" dirty="0"/>
            <a:t> experts</a:t>
          </a:r>
          <a:endParaRPr lang="en-US" sz="1800" b="1" dirty="0"/>
        </a:p>
      </dgm:t>
    </dgm:pt>
    <dgm:pt modelId="{3EA6DBF5-921B-4CA1-B118-92DBF4D676B3}" type="parTrans" cxnId="{1DFE671D-84C2-4F6A-9280-D825E9DE3053}">
      <dgm:prSet/>
      <dgm:spPr/>
      <dgm:t>
        <a:bodyPr/>
        <a:lstStyle/>
        <a:p>
          <a:endParaRPr lang="en-US"/>
        </a:p>
      </dgm:t>
    </dgm:pt>
    <dgm:pt modelId="{1158728E-BFE4-4CE6-ACB8-24161C2FF3B6}" type="sibTrans" cxnId="{1DFE671D-84C2-4F6A-9280-D825E9DE3053}">
      <dgm:prSet/>
      <dgm:spPr/>
      <dgm:t>
        <a:bodyPr/>
        <a:lstStyle/>
        <a:p>
          <a:endParaRPr lang="en-US"/>
        </a:p>
      </dgm:t>
    </dgm:pt>
    <dgm:pt modelId="{C91798F3-9000-4264-B997-827BA517E744}">
      <dgm:prSet phldrT="[Text]" phldr="0" custT="1"/>
      <dgm:spPr>
        <a:ln w="38100">
          <a:solidFill>
            <a:srgbClr val="6ED0FF"/>
          </a:solidFill>
        </a:ln>
      </dgm:spPr>
      <dgm:t>
        <a:bodyPr/>
        <a:lstStyle/>
        <a:p>
          <a:pPr>
            <a:spcAft>
              <a:spcPct val="15000"/>
            </a:spcAft>
          </a:pPr>
          <a:r>
            <a:rPr lang="en-US" sz="1600" b="1" dirty="0"/>
            <a:t>All</a:t>
          </a:r>
          <a:r>
            <a:rPr lang="en-US" sz="1600" dirty="0"/>
            <a:t> worked at different Kansas universities and used the performance assessment tool in their pre-service educator courses</a:t>
          </a:r>
        </a:p>
      </dgm:t>
    </dgm:pt>
    <dgm:pt modelId="{60202D5E-0300-4153-8222-4E541D529A58}" type="parTrans" cxnId="{343CF8CB-8DAB-4219-897D-157F05F2E4F1}">
      <dgm:prSet/>
      <dgm:spPr/>
      <dgm:t>
        <a:bodyPr/>
        <a:lstStyle/>
        <a:p>
          <a:endParaRPr lang="en-US"/>
        </a:p>
      </dgm:t>
    </dgm:pt>
    <dgm:pt modelId="{4F58CA0B-F09B-4EB1-8C4A-26DFC7E46873}" type="sibTrans" cxnId="{343CF8CB-8DAB-4219-897D-157F05F2E4F1}">
      <dgm:prSet/>
      <dgm:spPr/>
      <dgm:t>
        <a:bodyPr/>
        <a:lstStyle/>
        <a:p>
          <a:endParaRPr lang="en-US"/>
        </a:p>
      </dgm:t>
    </dgm:pt>
    <dgm:pt modelId="{4B52BA21-A462-42D1-98C4-7DA462FCABFE}">
      <dgm:prSet phldrT="[Text]" phldr="0" custT="1"/>
      <dgm:spPr>
        <a:ln w="38100">
          <a:solidFill>
            <a:srgbClr val="6ED0FF"/>
          </a:solidFill>
        </a:ln>
      </dgm:spPr>
      <dgm:t>
        <a:bodyPr/>
        <a:lstStyle/>
        <a:p>
          <a:pPr>
            <a:spcAft>
              <a:spcPct val="15000"/>
            </a:spcAft>
          </a:pPr>
          <a:r>
            <a:rPr lang="en-US" sz="1600" b="1" dirty="0"/>
            <a:t>3</a:t>
          </a:r>
          <a:r>
            <a:rPr lang="en-US" sz="1600" dirty="0"/>
            <a:t> faculty at different ranks</a:t>
          </a:r>
        </a:p>
      </dgm:t>
    </dgm:pt>
    <dgm:pt modelId="{FF4DB61D-E2C2-4A21-B172-E3EE08A4FB44}" type="parTrans" cxnId="{865E1314-28FF-492E-9173-0B5AC41A8BAE}">
      <dgm:prSet/>
      <dgm:spPr/>
      <dgm:t>
        <a:bodyPr/>
        <a:lstStyle/>
        <a:p>
          <a:endParaRPr lang="en-US"/>
        </a:p>
      </dgm:t>
    </dgm:pt>
    <dgm:pt modelId="{E1888243-960B-4DC1-917D-6FE548D63933}" type="sibTrans" cxnId="{865E1314-28FF-492E-9173-0B5AC41A8BAE}">
      <dgm:prSet/>
      <dgm:spPr/>
      <dgm:t>
        <a:bodyPr/>
        <a:lstStyle/>
        <a:p>
          <a:endParaRPr lang="en-US"/>
        </a:p>
      </dgm:t>
    </dgm:pt>
    <dgm:pt modelId="{30D0566D-B8FE-4088-B4E7-85268B3593FF}">
      <dgm:prSet phldrT="[Text]" phldr="0" custT="1"/>
      <dgm:spPr>
        <a:ln w="38100">
          <a:solidFill>
            <a:srgbClr val="6ED0FF"/>
          </a:solidFill>
        </a:ln>
      </dgm:spPr>
      <dgm:t>
        <a:bodyPr/>
        <a:lstStyle/>
        <a:p>
          <a:pPr>
            <a:spcAft>
              <a:spcPct val="15000"/>
            </a:spcAft>
          </a:pPr>
          <a:r>
            <a:rPr lang="en-US" sz="1600" b="1" dirty="0"/>
            <a:t>1</a:t>
          </a:r>
          <a:r>
            <a:rPr lang="en-US" sz="1600" dirty="0"/>
            <a:t> assistant educator at a teacher apprentice program</a:t>
          </a:r>
        </a:p>
      </dgm:t>
    </dgm:pt>
    <dgm:pt modelId="{E7CD91DA-6210-4AC7-AC71-272FFDD420E9}" type="parTrans" cxnId="{01A92429-4C2E-4F55-971A-94762E25FE21}">
      <dgm:prSet/>
      <dgm:spPr/>
      <dgm:t>
        <a:bodyPr/>
        <a:lstStyle/>
        <a:p>
          <a:endParaRPr lang="en-US"/>
        </a:p>
      </dgm:t>
    </dgm:pt>
    <dgm:pt modelId="{9E89C2BB-587A-4715-9B54-D347C3CAF0EF}" type="sibTrans" cxnId="{01A92429-4C2E-4F55-971A-94762E25FE21}">
      <dgm:prSet/>
      <dgm:spPr/>
      <dgm:t>
        <a:bodyPr/>
        <a:lstStyle/>
        <a:p>
          <a:endParaRPr lang="en-US"/>
        </a:p>
      </dgm:t>
    </dgm:pt>
    <dgm:pt modelId="{FA2C2D29-4BD6-4779-B5C2-3A9BF483D834}">
      <dgm:prSet phldrT="[Text]" phldr="0" custT="1"/>
      <dgm:spPr>
        <a:ln w="38100">
          <a:solidFill>
            <a:srgbClr val="F1AD02"/>
          </a:solidFill>
        </a:ln>
      </dgm:spPr>
      <dgm:t>
        <a:bodyPr/>
        <a:lstStyle/>
        <a:p>
          <a:pPr>
            <a:spcAft>
              <a:spcPts val="600"/>
            </a:spcAft>
          </a:pPr>
          <a:r>
            <a:rPr lang="en-US" sz="2000" b="1" dirty="0"/>
            <a:t>Expert Review</a:t>
          </a:r>
        </a:p>
        <a:p>
          <a:pPr>
            <a:spcAft>
              <a:spcPts val="1200"/>
            </a:spcAft>
          </a:pPr>
          <a:r>
            <a:rPr lang="en-US" sz="1800" b="1" dirty="0">
              <a:solidFill>
                <a:srgbClr val="002569"/>
              </a:solidFill>
            </a:rPr>
            <a:t>3</a:t>
          </a:r>
          <a:r>
            <a:rPr lang="en-US" sz="1800" dirty="0"/>
            <a:t> experts</a:t>
          </a:r>
          <a:endParaRPr lang="en-US" sz="2000" b="1" dirty="0"/>
        </a:p>
      </dgm:t>
    </dgm:pt>
    <dgm:pt modelId="{C5A04EEB-A22F-45DA-8F52-26F0D4C2F429}" type="parTrans" cxnId="{DEECEE85-D0E7-48F7-A4EC-8CD21AE81C7F}">
      <dgm:prSet/>
      <dgm:spPr/>
      <dgm:t>
        <a:bodyPr/>
        <a:lstStyle/>
        <a:p>
          <a:endParaRPr lang="en-US"/>
        </a:p>
      </dgm:t>
    </dgm:pt>
    <dgm:pt modelId="{C07ADDB3-E1E7-4F23-A277-09257A063A26}" type="sibTrans" cxnId="{DEECEE85-D0E7-48F7-A4EC-8CD21AE81C7F}">
      <dgm:prSet/>
      <dgm:spPr/>
      <dgm:t>
        <a:bodyPr/>
        <a:lstStyle/>
        <a:p>
          <a:endParaRPr lang="en-US"/>
        </a:p>
      </dgm:t>
    </dgm:pt>
    <dgm:pt modelId="{66E029D9-B130-4B25-AE35-9958E16340B4}">
      <dgm:prSet phldrT="[Text]" phldr="0" custT="1"/>
      <dgm:spPr>
        <a:ln w="38100">
          <a:solidFill>
            <a:srgbClr val="F1AD02"/>
          </a:solidFill>
        </a:ln>
      </dgm:spPr>
      <dgm:t>
        <a:bodyPr/>
        <a:lstStyle/>
        <a:p>
          <a:pPr>
            <a:spcAft>
              <a:spcPct val="15000"/>
            </a:spcAft>
          </a:pPr>
          <a:r>
            <a:rPr lang="en-US" sz="1600" b="1" dirty="0"/>
            <a:t>1</a:t>
          </a:r>
          <a:r>
            <a:rPr lang="en-US" sz="1600" dirty="0"/>
            <a:t> professor at a Kansas university who has never used the performance tool in their classes</a:t>
          </a:r>
        </a:p>
      </dgm:t>
    </dgm:pt>
    <dgm:pt modelId="{AA03C27F-984B-407B-AD99-C380AF302306}" type="parTrans" cxnId="{70D0E3FC-D890-4749-8A4F-EB8FF19C2D35}">
      <dgm:prSet/>
      <dgm:spPr/>
      <dgm:t>
        <a:bodyPr/>
        <a:lstStyle/>
        <a:p>
          <a:endParaRPr lang="en-US"/>
        </a:p>
      </dgm:t>
    </dgm:pt>
    <dgm:pt modelId="{C833F547-F51F-4A02-AF11-7952384599BC}" type="sibTrans" cxnId="{70D0E3FC-D890-4749-8A4F-EB8FF19C2D35}">
      <dgm:prSet/>
      <dgm:spPr/>
      <dgm:t>
        <a:bodyPr/>
        <a:lstStyle/>
        <a:p>
          <a:endParaRPr lang="en-US"/>
        </a:p>
      </dgm:t>
    </dgm:pt>
    <dgm:pt modelId="{7B5BDF41-F1A3-4284-9EA7-434614C29BEF}">
      <dgm:prSet phldrT="[Text]" phldr="0" custT="1"/>
      <dgm:spPr>
        <a:ln w="38100">
          <a:solidFill>
            <a:srgbClr val="F1AD02"/>
          </a:solidFill>
        </a:ln>
      </dgm:spPr>
      <dgm:t>
        <a:bodyPr/>
        <a:lstStyle/>
        <a:p>
          <a:pPr>
            <a:spcAft>
              <a:spcPct val="15000"/>
            </a:spcAft>
          </a:pPr>
          <a:r>
            <a:rPr lang="en-US" sz="1600" b="1" dirty="0"/>
            <a:t>1</a:t>
          </a:r>
          <a:r>
            <a:rPr lang="en-US" sz="1600" dirty="0"/>
            <a:t> practitioner working at a Kansas school district</a:t>
          </a:r>
        </a:p>
      </dgm:t>
    </dgm:pt>
    <dgm:pt modelId="{3E693570-B8EE-4147-84B0-FEEAFA86047E}" type="parTrans" cxnId="{03BC420C-D379-4CA9-A6A3-1A96A0859AE4}">
      <dgm:prSet/>
      <dgm:spPr/>
      <dgm:t>
        <a:bodyPr/>
        <a:lstStyle/>
        <a:p>
          <a:endParaRPr lang="en-US"/>
        </a:p>
      </dgm:t>
    </dgm:pt>
    <dgm:pt modelId="{045B8BDC-9CDD-469A-9994-15B1D5D9F941}" type="sibTrans" cxnId="{03BC420C-D379-4CA9-A6A3-1A96A0859AE4}">
      <dgm:prSet/>
      <dgm:spPr/>
      <dgm:t>
        <a:bodyPr/>
        <a:lstStyle/>
        <a:p>
          <a:endParaRPr lang="en-US"/>
        </a:p>
      </dgm:t>
    </dgm:pt>
    <dgm:pt modelId="{358D2569-D7EE-44EB-BC71-B862EC7E4FE0}">
      <dgm:prSet phldrT="[Text]" phldr="0" custT="1"/>
      <dgm:spPr>
        <a:ln w="38100">
          <a:solidFill>
            <a:srgbClr val="F1AD02"/>
          </a:solidFill>
        </a:ln>
      </dgm:spPr>
      <dgm:t>
        <a:bodyPr/>
        <a:lstStyle/>
        <a:p>
          <a:pPr>
            <a:spcAft>
              <a:spcPct val="15000"/>
            </a:spcAft>
          </a:pPr>
          <a:r>
            <a:rPr lang="en-US" sz="1600" b="1" dirty="0"/>
            <a:t>1</a:t>
          </a:r>
          <a:r>
            <a:rPr lang="en-US" sz="1600" dirty="0"/>
            <a:t> practitioner working as a national literacy consultant</a:t>
          </a:r>
        </a:p>
      </dgm:t>
    </dgm:pt>
    <dgm:pt modelId="{065784F4-750D-4DB9-9DE3-C523BFB3F203}" type="parTrans" cxnId="{7F8B2705-8C29-4989-96FC-09CBF45CA498}">
      <dgm:prSet/>
      <dgm:spPr/>
      <dgm:t>
        <a:bodyPr/>
        <a:lstStyle/>
        <a:p>
          <a:endParaRPr lang="en-US"/>
        </a:p>
      </dgm:t>
    </dgm:pt>
    <dgm:pt modelId="{484A4AA5-B60B-466E-9F5A-090502F918F6}" type="sibTrans" cxnId="{7F8B2705-8C29-4989-96FC-09CBF45CA498}">
      <dgm:prSet/>
      <dgm:spPr/>
      <dgm:t>
        <a:bodyPr/>
        <a:lstStyle/>
        <a:p>
          <a:endParaRPr lang="en-US"/>
        </a:p>
      </dgm:t>
    </dgm:pt>
    <dgm:pt modelId="{7A7416C6-7694-4167-A5F6-F85C2760418C}" type="pres">
      <dgm:prSet presAssocID="{44D80D00-2C2C-4386-B6CD-EAB1C4F110BD}" presName="Name0" presStyleCnt="0">
        <dgm:presLayoutVars>
          <dgm:dir/>
          <dgm:resizeHandles val="exact"/>
        </dgm:presLayoutVars>
      </dgm:prSet>
      <dgm:spPr/>
    </dgm:pt>
    <dgm:pt modelId="{AF323FE4-0FEF-4B57-BF63-30C2B051D3B4}" type="pres">
      <dgm:prSet presAssocID="{FA2C2D29-4BD6-4779-B5C2-3A9BF483D834}" presName="node" presStyleLbl="node1" presStyleIdx="0" presStyleCnt="2">
        <dgm:presLayoutVars>
          <dgm:bulletEnabled val="1"/>
        </dgm:presLayoutVars>
      </dgm:prSet>
      <dgm:spPr/>
    </dgm:pt>
    <dgm:pt modelId="{C2591B15-4B1A-40A5-BD80-20EBECB0FA2D}" type="pres">
      <dgm:prSet presAssocID="{C07ADDB3-E1E7-4F23-A277-09257A063A26}" presName="sibTrans" presStyleCnt="0"/>
      <dgm:spPr/>
    </dgm:pt>
    <dgm:pt modelId="{740F914F-F685-4996-852E-16CEB8D96FDD}" type="pres">
      <dgm:prSet presAssocID="{A45C4D40-8AF5-4E57-9D28-4A9D170421DB}" presName="node" presStyleLbl="node1" presStyleIdx="1" presStyleCnt="2">
        <dgm:presLayoutVars>
          <dgm:bulletEnabled val="1"/>
        </dgm:presLayoutVars>
      </dgm:prSet>
      <dgm:spPr/>
    </dgm:pt>
  </dgm:ptLst>
  <dgm:cxnLst>
    <dgm:cxn modelId="{6D43D803-05D5-4C1E-AE77-D72D689D5D54}" type="presOf" srcId="{358D2569-D7EE-44EB-BC71-B862EC7E4FE0}" destId="{AF323FE4-0FEF-4B57-BF63-30C2B051D3B4}" srcOrd="0" destOrd="3" presId="urn:microsoft.com/office/officeart/2005/8/layout/hList6"/>
    <dgm:cxn modelId="{E89A1705-6AE5-413D-99F2-61CD2CD371DA}" type="presOf" srcId="{A45C4D40-8AF5-4E57-9D28-4A9D170421DB}" destId="{740F914F-F685-4996-852E-16CEB8D96FDD}" srcOrd="0" destOrd="0" presId="urn:microsoft.com/office/officeart/2005/8/layout/hList6"/>
    <dgm:cxn modelId="{7F8B2705-8C29-4989-96FC-09CBF45CA498}" srcId="{FA2C2D29-4BD6-4779-B5C2-3A9BF483D834}" destId="{358D2569-D7EE-44EB-BC71-B862EC7E4FE0}" srcOrd="2" destOrd="0" parTransId="{065784F4-750D-4DB9-9DE3-C523BFB3F203}" sibTransId="{484A4AA5-B60B-466E-9F5A-090502F918F6}"/>
    <dgm:cxn modelId="{03BC420C-D379-4CA9-A6A3-1A96A0859AE4}" srcId="{FA2C2D29-4BD6-4779-B5C2-3A9BF483D834}" destId="{7B5BDF41-F1A3-4284-9EA7-434614C29BEF}" srcOrd="1" destOrd="0" parTransId="{3E693570-B8EE-4147-84B0-FEEAFA86047E}" sibTransId="{045B8BDC-9CDD-469A-9994-15B1D5D9F941}"/>
    <dgm:cxn modelId="{865E1314-28FF-492E-9173-0B5AC41A8BAE}" srcId="{A45C4D40-8AF5-4E57-9D28-4A9D170421DB}" destId="{4B52BA21-A462-42D1-98C4-7DA462FCABFE}" srcOrd="1" destOrd="0" parTransId="{FF4DB61D-E2C2-4A21-B172-E3EE08A4FB44}" sibTransId="{E1888243-960B-4DC1-917D-6FE548D63933}"/>
    <dgm:cxn modelId="{5FA7CC1C-D177-4CD2-A839-E2DCF438CD39}" type="presOf" srcId="{7B5BDF41-F1A3-4284-9EA7-434614C29BEF}" destId="{AF323FE4-0FEF-4B57-BF63-30C2B051D3B4}" srcOrd="0" destOrd="2" presId="urn:microsoft.com/office/officeart/2005/8/layout/hList6"/>
    <dgm:cxn modelId="{1DFE671D-84C2-4F6A-9280-D825E9DE3053}" srcId="{44D80D00-2C2C-4386-B6CD-EAB1C4F110BD}" destId="{A45C4D40-8AF5-4E57-9D28-4A9D170421DB}" srcOrd="1" destOrd="0" parTransId="{3EA6DBF5-921B-4CA1-B118-92DBF4D676B3}" sibTransId="{1158728E-BFE4-4CE6-ACB8-24161C2FF3B6}"/>
    <dgm:cxn modelId="{F3C17328-278D-4F5F-B3C3-EF939A6C7322}" type="presOf" srcId="{66E029D9-B130-4B25-AE35-9958E16340B4}" destId="{AF323FE4-0FEF-4B57-BF63-30C2B051D3B4}" srcOrd="0" destOrd="1" presId="urn:microsoft.com/office/officeart/2005/8/layout/hList6"/>
    <dgm:cxn modelId="{01A92429-4C2E-4F55-971A-94762E25FE21}" srcId="{A45C4D40-8AF5-4E57-9D28-4A9D170421DB}" destId="{30D0566D-B8FE-4088-B4E7-85268B3593FF}" srcOrd="2" destOrd="0" parTransId="{E7CD91DA-6210-4AC7-AC71-272FFDD420E9}" sibTransId="{9E89C2BB-587A-4715-9B54-D347C3CAF0EF}"/>
    <dgm:cxn modelId="{E9739B81-8679-48E6-B558-B4F64683C0D4}" type="presOf" srcId="{44D80D00-2C2C-4386-B6CD-EAB1C4F110BD}" destId="{7A7416C6-7694-4167-A5F6-F85C2760418C}" srcOrd="0" destOrd="0" presId="urn:microsoft.com/office/officeart/2005/8/layout/hList6"/>
    <dgm:cxn modelId="{DEECEE85-D0E7-48F7-A4EC-8CD21AE81C7F}" srcId="{44D80D00-2C2C-4386-B6CD-EAB1C4F110BD}" destId="{FA2C2D29-4BD6-4779-B5C2-3A9BF483D834}" srcOrd="0" destOrd="0" parTransId="{C5A04EEB-A22F-45DA-8F52-26F0D4C2F429}" sibTransId="{C07ADDB3-E1E7-4F23-A277-09257A063A26}"/>
    <dgm:cxn modelId="{AF580E87-4FE3-4CDF-9C2C-8FAE38368799}" type="presOf" srcId="{4B52BA21-A462-42D1-98C4-7DA462FCABFE}" destId="{740F914F-F685-4996-852E-16CEB8D96FDD}" srcOrd="0" destOrd="2" presId="urn:microsoft.com/office/officeart/2005/8/layout/hList6"/>
    <dgm:cxn modelId="{343CF8CB-8DAB-4219-897D-157F05F2E4F1}" srcId="{A45C4D40-8AF5-4E57-9D28-4A9D170421DB}" destId="{C91798F3-9000-4264-B997-827BA517E744}" srcOrd="0" destOrd="0" parTransId="{60202D5E-0300-4153-8222-4E541D529A58}" sibTransId="{4F58CA0B-F09B-4EB1-8C4A-26DFC7E46873}"/>
    <dgm:cxn modelId="{8947B5E0-C42A-4DA3-A79A-861C13DF924B}" type="presOf" srcId="{C91798F3-9000-4264-B997-827BA517E744}" destId="{740F914F-F685-4996-852E-16CEB8D96FDD}" srcOrd="0" destOrd="1" presId="urn:microsoft.com/office/officeart/2005/8/layout/hList6"/>
    <dgm:cxn modelId="{7F972CE6-B90F-4E45-A572-29E1CA45D649}" type="presOf" srcId="{30D0566D-B8FE-4088-B4E7-85268B3593FF}" destId="{740F914F-F685-4996-852E-16CEB8D96FDD}" srcOrd="0" destOrd="3" presId="urn:microsoft.com/office/officeart/2005/8/layout/hList6"/>
    <dgm:cxn modelId="{73A855F2-AFDE-4744-9FA0-019BCEBEDB20}" type="presOf" srcId="{FA2C2D29-4BD6-4779-B5C2-3A9BF483D834}" destId="{AF323FE4-0FEF-4B57-BF63-30C2B051D3B4}" srcOrd="0" destOrd="0" presId="urn:microsoft.com/office/officeart/2005/8/layout/hList6"/>
    <dgm:cxn modelId="{70D0E3FC-D890-4749-8A4F-EB8FF19C2D35}" srcId="{FA2C2D29-4BD6-4779-B5C2-3A9BF483D834}" destId="{66E029D9-B130-4B25-AE35-9958E16340B4}" srcOrd="0" destOrd="0" parTransId="{AA03C27F-984B-407B-AD99-C380AF302306}" sibTransId="{C833F547-F51F-4A02-AF11-7952384599BC}"/>
    <dgm:cxn modelId="{3ABF6EFE-C542-4E98-BE3F-3D6CE8F10FFA}" type="presParOf" srcId="{7A7416C6-7694-4167-A5F6-F85C2760418C}" destId="{AF323FE4-0FEF-4B57-BF63-30C2B051D3B4}" srcOrd="0" destOrd="0" presId="urn:microsoft.com/office/officeart/2005/8/layout/hList6"/>
    <dgm:cxn modelId="{858613A0-83AC-484F-BB4F-1757A599A68C}" type="presParOf" srcId="{7A7416C6-7694-4167-A5F6-F85C2760418C}" destId="{C2591B15-4B1A-40A5-BD80-20EBECB0FA2D}" srcOrd="1" destOrd="0" presId="urn:microsoft.com/office/officeart/2005/8/layout/hList6"/>
    <dgm:cxn modelId="{DF3BFB1E-0576-4269-A285-44CDA79952CA}" type="presParOf" srcId="{7A7416C6-7694-4167-A5F6-F85C2760418C}" destId="{740F914F-F685-4996-852E-16CEB8D96FDD}" srcOrd="2"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78DFBB-67E4-4C72-AC31-AA196ADF9DA6}" type="doc">
      <dgm:prSet loTypeId="urn:microsoft.com/office/officeart/2005/8/layout/hierarchy1" loCatId="hierarchy" qsTypeId="urn:microsoft.com/office/officeart/2005/8/quickstyle/simple1" qsCatId="simple" csTypeId="urn:microsoft.com/office/officeart/2005/8/colors/accent2_5" csCatId="accent2" phldr="1"/>
      <dgm:spPr/>
      <dgm:t>
        <a:bodyPr/>
        <a:lstStyle/>
        <a:p>
          <a:endParaRPr lang="en-US"/>
        </a:p>
      </dgm:t>
    </dgm:pt>
    <dgm:pt modelId="{78470CE8-3E57-46F4-96D6-E016E1B11FCD}">
      <dgm:prSet custT="1"/>
      <dgm:spPr>
        <a:ln>
          <a:solidFill>
            <a:srgbClr val="002569"/>
          </a:solidFill>
        </a:ln>
      </dgm:spPr>
      <dgm:t>
        <a:bodyPr/>
        <a:lstStyle/>
        <a:p>
          <a:pPr>
            <a:lnSpc>
              <a:spcPct val="100000"/>
            </a:lnSpc>
            <a:spcAft>
              <a:spcPct val="35000"/>
            </a:spcAft>
          </a:pPr>
          <a:r>
            <a:rPr lang="en-US" sz="1800" dirty="0"/>
            <a:t>Performance assessment may not accurately reflect real classroom practices.</a:t>
          </a:r>
          <a:endParaRPr lang="en-US" sz="1800" dirty="0">
            <a:solidFill>
              <a:srgbClr val="002569"/>
            </a:solidFill>
          </a:endParaRPr>
        </a:p>
      </dgm:t>
    </dgm:pt>
    <dgm:pt modelId="{C1B9D789-D57B-4329-A3A5-FBE6B6F0309D}" type="parTrans" cxnId="{158B9CA0-A710-494C-9759-3E3FC4095598}">
      <dgm:prSet/>
      <dgm:spPr/>
      <dgm:t>
        <a:bodyPr/>
        <a:lstStyle/>
        <a:p>
          <a:endParaRPr lang="en-US"/>
        </a:p>
      </dgm:t>
    </dgm:pt>
    <dgm:pt modelId="{99DE1075-30BA-4B83-AFF8-FF5C8194C21D}" type="sibTrans" cxnId="{158B9CA0-A710-494C-9759-3E3FC4095598}">
      <dgm:prSet/>
      <dgm:spPr/>
      <dgm:t>
        <a:bodyPr/>
        <a:lstStyle/>
        <a:p>
          <a:pPr>
            <a:lnSpc>
              <a:spcPct val="100000"/>
            </a:lnSpc>
          </a:pPr>
          <a:endParaRPr lang="en-US"/>
        </a:p>
      </dgm:t>
    </dgm:pt>
    <dgm:pt modelId="{C5D4B832-AA71-485A-BE8D-297374481050}">
      <dgm:prSet custT="1"/>
      <dgm:spPr/>
      <dgm:t>
        <a:bodyPr/>
        <a:lstStyle/>
        <a:p>
          <a:pPr>
            <a:buFont typeface="+mj-lt"/>
            <a:buAutoNum type="arabicPeriod"/>
          </a:pPr>
          <a:r>
            <a:rPr lang="en-US" sz="1800" dirty="0"/>
            <a:t>Performance assessment is especially challenging for pre-service preschool teachers to complete.</a:t>
          </a:r>
        </a:p>
      </dgm:t>
    </dgm:pt>
    <dgm:pt modelId="{9A02648E-1988-4A56-88ED-7CA7C2261629}" type="parTrans" cxnId="{6D5C4C18-B4F7-4777-9243-9F349A067629}">
      <dgm:prSet/>
      <dgm:spPr/>
      <dgm:t>
        <a:bodyPr/>
        <a:lstStyle/>
        <a:p>
          <a:endParaRPr lang="en-US"/>
        </a:p>
      </dgm:t>
    </dgm:pt>
    <dgm:pt modelId="{4BD8FD40-8395-4CAB-9D15-1194B57D9861}" type="sibTrans" cxnId="{6D5C4C18-B4F7-4777-9243-9F349A067629}">
      <dgm:prSet/>
      <dgm:spPr/>
      <dgm:t>
        <a:bodyPr/>
        <a:lstStyle/>
        <a:p>
          <a:endParaRPr lang="en-US"/>
        </a:p>
      </dgm:t>
    </dgm:pt>
    <dgm:pt modelId="{AD234D3B-EB0A-4368-B177-06C01559700F}" type="pres">
      <dgm:prSet presAssocID="{3278DFBB-67E4-4C72-AC31-AA196ADF9DA6}" presName="hierChild1" presStyleCnt="0">
        <dgm:presLayoutVars>
          <dgm:chPref val="1"/>
          <dgm:dir/>
          <dgm:animOne val="branch"/>
          <dgm:animLvl val="lvl"/>
          <dgm:resizeHandles/>
        </dgm:presLayoutVars>
      </dgm:prSet>
      <dgm:spPr/>
    </dgm:pt>
    <dgm:pt modelId="{4DEEBD45-4B38-43ED-B6AA-E8ADE08BDC67}" type="pres">
      <dgm:prSet presAssocID="{78470CE8-3E57-46F4-96D6-E016E1B11FCD}" presName="hierRoot1" presStyleCnt="0"/>
      <dgm:spPr/>
    </dgm:pt>
    <dgm:pt modelId="{3CF7256F-A895-47F4-8DF8-08E6B27D5254}" type="pres">
      <dgm:prSet presAssocID="{78470CE8-3E57-46F4-96D6-E016E1B11FCD}" presName="composite" presStyleCnt="0"/>
      <dgm:spPr/>
    </dgm:pt>
    <dgm:pt modelId="{E9D07BD6-8E10-4BA7-A6C8-37ABB4C64CF8}" type="pres">
      <dgm:prSet presAssocID="{78470CE8-3E57-46F4-96D6-E016E1B11FCD}" presName="background" presStyleLbl="node0" presStyleIdx="0" presStyleCnt="2"/>
      <dgm:spPr>
        <a:solidFill>
          <a:srgbClr val="6ED0FF">
            <a:alpha val="80000"/>
          </a:srgbClr>
        </a:solidFill>
      </dgm:spPr>
    </dgm:pt>
    <dgm:pt modelId="{FC26BE05-E0F5-44D4-9176-443F025D8438}" type="pres">
      <dgm:prSet presAssocID="{78470CE8-3E57-46F4-96D6-E016E1B11FCD}" presName="text" presStyleLbl="fgAcc0" presStyleIdx="0" presStyleCnt="2">
        <dgm:presLayoutVars>
          <dgm:chPref val="3"/>
        </dgm:presLayoutVars>
      </dgm:prSet>
      <dgm:spPr/>
    </dgm:pt>
    <dgm:pt modelId="{84DC662E-E412-486F-8EAD-FB5F6CFAA57B}" type="pres">
      <dgm:prSet presAssocID="{78470CE8-3E57-46F4-96D6-E016E1B11FCD}" presName="hierChild2" presStyleCnt="0"/>
      <dgm:spPr/>
    </dgm:pt>
    <dgm:pt modelId="{4E2CF4C1-7811-4191-803F-841BE4D65346}" type="pres">
      <dgm:prSet presAssocID="{C5D4B832-AA71-485A-BE8D-297374481050}" presName="hierRoot1" presStyleCnt="0"/>
      <dgm:spPr/>
    </dgm:pt>
    <dgm:pt modelId="{70A0E040-F6A1-4A4F-B5BD-E8E08705DE7C}" type="pres">
      <dgm:prSet presAssocID="{C5D4B832-AA71-485A-BE8D-297374481050}" presName="composite" presStyleCnt="0"/>
      <dgm:spPr/>
    </dgm:pt>
    <dgm:pt modelId="{D450C6EB-7182-4353-A99D-F07F5B29B787}" type="pres">
      <dgm:prSet presAssocID="{C5D4B832-AA71-485A-BE8D-297374481050}" presName="background" presStyleLbl="node0" presStyleIdx="1" presStyleCnt="2"/>
      <dgm:spPr/>
    </dgm:pt>
    <dgm:pt modelId="{0B5CC558-F614-4C21-96F7-16888569AB03}" type="pres">
      <dgm:prSet presAssocID="{C5D4B832-AA71-485A-BE8D-297374481050}" presName="text" presStyleLbl="fgAcc0" presStyleIdx="1" presStyleCnt="2">
        <dgm:presLayoutVars>
          <dgm:chPref val="3"/>
        </dgm:presLayoutVars>
      </dgm:prSet>
      <dgm:spPr/>
    </dgm:pt>
    <dgm:pt modelId="{EEB87C0E-5960-41C6-8252-FE7E8FCBB656}" type="pres">
      <dgm:prSet presAssocID="{C5D4B832-AA71-485A-BE8D-297374481050}" presName="hierChild2" presStyleCnt="0"/>
      <dgm:spPr/>
    </dgm:pt>
  </dgm:ptLst>
  <dgm:cxnLst>
    <dgm:cxn modelId="{A6062C06-F4A6-4633-AE6E-1319A39B4805}" type="presOf" srcId="{C5D4B832-AA71-485A-BE8D-297374481050}" destId="{0B5CC558-F614-4C21-96F7-16888569AB03}" srcOrd="0" destOrd="0" presId="urn:microsoft.com/office/officeart/2005/8/layout/hierarchy1"/>
    <dgm:cxn modelId="{6D5C4C18-B4F7-4777-9243-9F349A067629}" srcId="{3278DFBB-67E4-4C72-AC31-AA196ADF9DA6}" destId="{C5D4B832-AA71-485A-BE8D-297374481050}" srcOrd="1" destOrd="0" parTransId="{9A02648E-1988-4A56-88ED-7CA7C2261629}" sibTransId="{4BD8FD40-8395-4CAB-9D15-1194B57D9861}"/>
    <dgm:cxn modelId="{F3638A26-3078-4978-B5E7-0DEEE0F1C744}" type="presOf" srcId="{3278DFBB-67E4-4C72-AC31-AA196ADF9DA6}" destId="{AD234D3B-EB0A-4368-B177-06C01559700F}" srcOrd="0" destOrd="0" presId="urn:microsoft.com/office/officeart/2005/8/layout/hierarchy1"/>
    <dgm:cxn modelId="{158B9CA0-A710-494C-9759-3E3FC4095598}" srcId="{3278DFBB-67E4-4C72-AC31-AA196ADF9DA6}" destId="{78470CE8-3E57-46F4-96D6-E016E1B11FCD}" srcOrd="0" destOrd="0" parTransId="{C1B9D789-D57B-4329-A3A5-FBE6B6F0309D}" sibTransId="{99DE1075-30BA-4B83-AFF8-FF5C8194C21D}"/>
    <dgm:cxn modelId="{ADE456A4-069F-4200-9167-FFA415658483}" type="presOf" srcId="{78470CE8-3E57-46F4-96D6-E016E1B11FCD}" destId="{FC26BE05-E0F5-44D4-9176-443F025D8438}" srcOrd="0" destOrd="0" presId="urn:microsoft.com/office/officeart/2005/8/layout/hierarchy1"/>
    <dgm:cxn modelId="{B46F63A1-E3E7-46EA-BCEC-C2121F7C6825}" type="presParOf" srcId="{AD234D3B-EB0A-4368-B177-06C01559700F}" destId="{4DEEBD45-4B38-43ED-B6AA-E8ADE08BDC67}" srcOrd="0" destOrd="0" presId="urn:microsoft.com/office/officeart/2005/8/layout/hierarchy1"/>
    <dgm:cxn modelId="{822C6056-A1FB-4C41-A760-32BCE6669A4B}" type="presParOf" srcId="{4DEEBD45-4B38-43ED-B6AA-E8ADE08BDC67}" destId="{3CF7256F-A895-47F4-8DF8-08E6B27D5254}" srcOrd="0" destOrd="0" presId="urn:microsoft.com/office/officeart/2005/8/layout/hierarchy1"/>
    <dgm:cxn modelId="{D7401B07-0E5C-47D3-8D76-5F3A45C3768D}" type="presParOf" srcId="{3CF7256F-A895-47F4-8DF8-08E6B27D5254}" destId="{E9D07BD6-8E10-4BA7-A6C8-37ABB4C64CF8}" srcOrd="0" destOrd="0" presId="urn:microsoft.com/office/officeart/2005/8/layout/hierarchy1"/>
    <dgm:cxn modelId="{C7EE8DE4-0560-4DC4-A8E3-6E320424B705}" type="presParOf" srcId="{3CF7256F-A895-47F4-8DF8-08E6B27D5254}" destId="{FC26BE05-E0F5-44D4-9176-443F025D8438}" srcOrd="1" destOrd="0" presId="urn:microsoft.com/office/officeart/2005/8/layout/hierarchy1"/>
    <dgm:cxn modelId="{A3A27667-E205-46D9-9B51-ED9E76AA2A0F}" type="presParOf" srcId="{4DEEBD45-4B38-43ED-B6AA-E8ADE08BDC67}" destId="{84DC662E-E412-486F-8EAD-FB5F6CFAA57B}" srcOrd="1" destOrd="0" presId="urn:microsoft.com/office/officeart/2005/8/layout/hierarchy1"/>
    <dgm:cxn modelId="{16FD8A5F-79EA-4149-9F31-67294C2EDF90}" type="presParOf" srcId="{AD234D3B-EB0A-4368-B177-06C01559700F}" destId="{4E2CF4C1-7811-4191-803F-841BE4D65346}" srcOrd="1" destOrd="0" presId="urn:microsoft.com/office/officeart/2005/8/layout/hierarchy1"/>
    <dgm:cxn modelId="{FF4F9439-2EC8-4E8B-B131-61FCA62C2D0E}" type="presParOf" srcId="{4E2CF4C1-7811-4191-803F-841BE4D65346}" destId="{70A0E040-F6A1-4A4F-B5BD-E8E08705DE7C}" srcOrd="0" destOrd="0" presId="urn:microsoft.com/office/officeart/2005/8/layout/hierarchy1"/>
    <dgm:cxn modelId="{E54668DE-1B37-44E6-824A-56B1BFC898D3}" type="presParOf" srcId="{70A0E040-F6A1-4A4F-B5BD-E8E08705DE7C}" destId="{D450C6EB-7182-4353-A99D-F07F5B29B787}" srcOrd="0" destOrd="0" presId="urn:microsoft.com/office/officeart/2005/8/layout/hierarchy1"/>
    <dgm:cxn modelId="{303E5DDE-782E-4B5D-9AFD-F837A2812E5A}" type="presParOf" srcId="{70A0E040-F6A1-4A4F-B5BD-E8E08705DE7C}" destId="{0B5CC558-F614-4C21-96F7-16888569AB03}" srcOrd="1" destOrd="0" presId="urn:microsoft.com/office/officeart/2005/8/layout/hierarchy1"/>
    <dgm:cxn modelId="{51E8D1D5-B3C2-425D-B66F-CF49D6070C4C}" type="presParOf" srcId="{4E2CF4C1-7811-4191-803F-841BE4D65346}" destId="{EEB87C0E-5960-41C6-8252-FE7E8FCBB6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3278DFBB-67E4-4C72-AC31-AA196ADF9DA6}" type="doc">
      <dgm:prSet loTypeId="urn:microsoft.com/office/officeart/2005/8/layout/hierarchy1" loCatId="hierarchy" qsTypeId="urn:microsoft.com/office/officeart/2005/8/quickstyle/simple1" qsCatId="simple" csTypeId="urn:microsoft.com/office/officeart/2005/8/colors/accent2_5" csCatId="accent2" phldr="1"/>
      <dgm:spPr/>
      <dgm:t>
        <a:bodyPr/>
        <a:lstStyle/>
        <a:p>
          <a:endParaRPr lang="en-US"/>
        </a:p>
      </dgm:t>
    </dgm:pt>
    <dgm:pt modelId="{30E6CD48-7E28-4FDF-B648-389B76503B7A}">
      <dgm:prSet custT="1"/>
      <dgm:spPr>
        <a:ln>
          <a:solidFill>
            <a:srgbClr val="002569"/>
          </a:solidFill>
        </a:ln>
      </dgm:spPr>
      <dgm:t>
        <a:bodyPr/>
        <a:lstStyle/>
        <a:p>
          <a:pPr>
            <a:lnSpc>
              <a:spcPct val="100000"/>
            </a:lnSpc>
          </a:pPr>
          <a:r>
            <a:rPr lang="en-US" sz="1800" dirty="0"/>
            <a:t>The 90-minute literacy block lesson plan may not be suitable for all classroom settings, particularly in lower elementary grades.</a:t>
          </a:r>
        </a:p>
      </dgm:t>
    </dgm:pt>
    <dgm:pt modelId="{DEF0EEEB-DAC6-4E20-A0BF-1099B265F921}" type="parTrans" cxnId="{A84408AC-9728-43F4-8D02-A0C19DF7CFD2}">
      <dgm:prSet/>
      <dgm:spPr/>
      <dgm:t>
        <a:bodyPr/>
        <a:lstStyle/>
        <a:p>
          <a:endParaRPr lang="en-US"/>
        </a:p>
      </dgm:t>
    </dgm:pt>
    <dgm:pt modelId="{252A3F45-BDE0-489B-9021-BC57C5768F55}" type="sibTrans" cxnId="{A84408AC-9728-43F4-8D02-A0C19DF7CFD2}">
      <dgm:prSet/>
      <dgm:spPr/>
      <dgm:t>
        <a:bodyPr/>
        <a:lstStyle/>
        <a:p>
          <a:pPr>
            <a:lnSpc>
              <a:spcPct val="100000"/>
            </a:lnSpc>
          </a:pPr>
          <a:endParaRPr lang="en-US"/>
        </a:p>
      </dgm:t>
    </dgm:pt>
    <dgm:pt modelId="{F40E93EA-BE32-4AD8-B6BF-C5D1DEB5A92D}">
      <dgm:prSet/>
      <dgm:spPr/>
      <dgm:t>
        <a:bodyPr/>
        <a:lstStyle/>
        <a:p>
          <a:pPr>
            <a:buFont typeface="+mj-lt"/>
            <a:buAutoNum type="arabicPeriod"/>
          </a:pPr>
          <a:r>
            <a:rPr lang="en-US" dirty="0"/>
            <a:t>Lesson plan can be complemented by other performance assessment approaches such as video of teaching based on the lesson plan, exams that include real classroom scenarios, or a self-reflection on the thinking process of making the lesson plan.</a:t>
          </a:r>
        </a:p>
      </dgm:t>
    </dgm:pt>
    <dgm:pt modelId="{4C24598C-1557-4986-A0AF-821E183C9E53}" type="parTrans" cxnId="{80BBA9B0-EB42-4DE7-9EA7-CEA8C2A35DE6}">
      <dgm:prSet/>
      <dgm:spPr/>
      <dgm:t>
        <a:bodyPr/>
        <a:lstStyle/>
        <a:p>
          <a:endParaRPr lang="en-US"/>
        </a:p>
      </dgm:t>
    </dgm:pt>
    <dgm:pt modelId="{069F6F69-4D0E-4D7D-8190-A6285BCAC144}" type="sibTrans" cxnId="{80BBA9B0-EB42-4DE7-9EA7-CEA8C2A35DE6}">
      <dgm:prSet/>
      <dgm:spPr/>
      <dgm:t>
        <a:bodyPr/>
        <a:lstStyle/>
        <a:p>
          <a:endParaRPr lang="en-US"/>
        </a:p>
      </dgm:t>
    </dgm:pt>
    <dgm:pt modelId="{AD234D3B-EB0A-4368-B177-06C01559700F}" type="pres">
      <dgm:prSet presAssocID="{3278DFBB-67E4-4C72-AC31-AA196ADF9DA6}" presName="hierChild1" presStyleCnt="0">
        <dgm:presLayoutVars>
          <dgm:chPref val="1"/>
          <dgm:dir/>
          <dgm:animOne val="branch"/>
          <dgm:animLvl val="lvl"/>
          <dgm:resizeHandles/>
        </dgm:presLayoutVars>
      </dgm:prSet>
      <dgm:spPr/>
    </dgm:pt>
    <dgm:pt modelId="{C0D44648-5A02-474A-B22D-2075E678968B}" type="pres">
      <dgm:prSet presAssocID="{30E6CD48-7E28-4FDF-B648-389B76503B7A}" presName="hierRoot1" presStyleCnt="0"/>
      <dgm:spPr/>
    </dgm:pt>
    <dgm:pt modelId="{3A313273-5894-44C0-AA78-CCFE9D198068}" type="pres">
      <dgm:prSet presAssocID="{30E6CD48-7E28-4FDF-B648-389B76503B7A}" presName="composite" presStyleCnt="0"/>
      <dgm:spPr/>
    </dgm:pt>
    <dgm:pt modelId="{112F0E97-555B-4CA6-ADC6-1AE0B5A396F4}" type="pres">
      <dgm:prSet presAssocID="{30E6CD48-7E28-4FDF-B648-389B76503B7A}" presName="background" presStyleLbl="node0" presStyleIdx="0" presStyleCnt="2"/>
      <dgm:spPr/>
    </dgm:pt>
    <dgm:pt modelId="{717FDE6E-6DA6-4B0E-8FE2-473E52B42EFE}" type="pres">
      <dgm:prSet presAssocID="{30E6CD48-7E28-4FDF-B648-389B76503B7A}" presName="text" presStyleLbl="fgAcc0" presStyleIdx="0" presStyleCnt="2">
        <dgm:presLayoutVars>
          <dgm:chPref val="3"/>
        </dgm:presLayoutVars>
      </dgm:prSet>
      <dgm:spPr/>
    </dgm:pt>
    <dgm:pt modelId="{952BE88B-622D-4743-A4F5-A656C7EC26D9}" type="pres">
      <dgm:prSet presAssocID="{30E6CD48-7E28-4FDF-B648-389B76503B7A}" presName="hierChild2" presStyleCnt="0"/>
      <dgm:spPr/>
    </dgm:pt>
    <dgm:pt modelId="{698AAB35-7248-45D6-A64E-B18F9712F211}" type="pres">
      <dgm:prSet presAssocID="{F40E93EA-BE32-4AD8-B6BF-C5D1DEB5A92D}" presName="hierRoot1" presStyleCnt="0"/>
      <dgm:spPr/>
    </dgm:pt>
    <dgm:pt modelId="{8AFCE3C4-B6F0-4EF7-886E-C927C6961BE7}" type="pres">
      <dgm:prSet presAssocID="{F40E93EA-BE32-4AD8-B6BF-C5D1DEB5A92D}" presName="composite" presStyleCnt="0"/>
      <dgm:spPr/>
    </dgm:pt>
    <dgm:pt modelId="{34A98AA4-2C8A-4DF1-AE58-CB0C14BA0145}" type="pres">
      <dgm:prSet presAssocID="{F40E93EA-BE32-4AD8-B6BF-C5D1DEB5A92D}" presName="background" presStyleLbl="node0" presStyleIdx="1" presStyleCnt="2"/>
      <dgm:spPr>
        <a:solidFill>
          <a:srgbClr val="6ED0FF">
            <a:alpha val="80000"/>
          </a:srgbClr>
        </a:solidFill>
      </dgm:spPr>
    </dgm:pt>
    <dgm:pt modelId="{C3BA783B-57BD-48DB-9C61-9F04A80A9BB5}" type="pres">
      <dgm:prSet presAssocID="{F40E93EA-BE32-4AD8-B6BF-C5D1DEB5A92D}" presName="text" presStyleLbl="fgAcc0" presStyleIdx="1" presStyleCnt="2">
        <dgm:presLayoutVars>
          <dgm:chPref val="3"/>
        </dgm:presLayoutVars>
      </dgm:prSet>
      <dgm:spPr/>
    </dgm:pt>
    <dgm:pt modelId="{758BAB3D-BE4F-4E0A-A6C3-0AA668796FB3}" type="pres">
      <dgm:prSet presAssocID="{F40E93EA-BE32-4AD8-B6BF-C5D1DEB5A92D}" presName="hierChild2" presStyleCnt="0"/>
      <dgm:spPr/>
    </dgm:pt>
  </dgm:ptLst>
  <dgm:cxnLst>
    <dgm:cxn modelId="{52C5D21E-3828-4104-B512-1D66592E84F1}" type="presOf" srcId="{F40E93EA-BE32-4AD8-B6BF-C5D1DEB5A92D}" destId="{C3BA783B-57BD-48DB-9C61-9F04A80A9BB5}" srcOrd="0" destOrd="0" presId="urn:microsoft.com/office/officeart/2005/8/layout/hierarchy1"/>
    <dgm:cxn modelId="{F3638A26-3078-4978-B5E7-0DEEE0F1C744}" type="presOf" srcId="{3278DFBB-67E4-4C72-AC31-AA196ADF9DA6}" destId="{AD234D3B-EB0A-4368-B177-06C01559700F}" srcOrd="0" destOrd="0" presId="urn:microsoft.com/office/officeart/2005/8/layout/hierarchy1"/>
    <dgm:cxn modelId="{BD8BE7AB-CB1A-4871-AFE9-68AD93B0D68C}" type="presOf" srcId="{30E6CD48-7E28-4FDF-B648-389B76503B7A}" destId="{717FDE6E-6DA6-4B0E-8FE2-473E52B42EFE}" srcOrd="0" destOrd="0" presId="urn:microsoft.com/office/officeart/2005/8/layout/hierarchy1"/>
    <dgm:cxn modelId="{A84408AC-9728-43F4-8D02-A0C19DF7CFD2}" srcId="{3278DFBB-67E4-4C72-AC31-AA196ADF9DA6}" destId="{30E6CD48-7E28-4FDF-B648-389B76503B7A}" srcOrd="0" destOrd="0" parTransId="{DEF0EEEB-DAC6-4E20-A0BF-1099B265F921}" sibTransId="{252A3F45-BDE0-489B-9021-BC57C5768F55}"/>
    <dgm:cxn modelId="{80BBA9B0-EB42-4DE7-9EA7-CEA8C2A35DE6}" srcId="{3278DFBB-67E4-4C72-AC31-AA196ADF9DA6}" destId="{F40E93EA-BE32-4AD8-B6BF-C5D1DEB5A92D}" srcOrd="1" destOrd="0" parTransId="{4C24598C-1557-4986-A0AF-821E183C9E53}" sibTransId="{069F6F69-4D0E-4D7D-8190-A6285BCAC144}"/>
    <dgm:cxn modelId="{9164EAB2-5016-400F-AEBE-DD0B20D47E0F}" type="presParOf" srcId="{AD234D3B-EB0A-4368-B177-06C01559700F}" destId="{C0D44648-5A02-474A-B22D-2075E678968B}" srcOrd="0" destOrd="0" presId="urn:microsoft.com/office/officeart/2005/8/layout/hierarchy1"/>
    <dgm:cxn modelId="{068F7E93-E648-41FB-BE54-170747DCD201}" type="presParOf" srcId="{C0D44648-5A02-474A-B22D-2075E678968B}" destId="{3A313273-5894-44C0-AA78-CCFE9D198068}" srcOrd="0" destOrd="0" presId="urn:microsoft.com/office/officeart/2005/8/layout/hierarchy1"/>
    <dgm:cxn modelId="{F596B212-F6CC-4B07-96C0-1EBDAFCEFED5}" type="presParOf" srcId="{3A313273-5894-44C0-AA78-CCFE9D198068}" destId="{112F0E97-555B-4CA6-ADC6-1AE0B5A396F4}" srcOrd="0" destOrd="0" presId="urn:microsoft.com/office/officeart/2005/8/layout/hierarchy1"/>
    <dgm:cxn modelId="{6D6F6F57-7894-4B70-B50B-D037AA27FEB1}" type="presParOf" srcId="{3A313273-5894-44C0-AA78-CCFE9D198068}" destId="{717FDE6E-6DA6-4B0E-8FE2-473E52B42EFE}" srcOrd="1" destOrd="0" presId="urn:microsoft.com/office/officeart/2005/8/layout/hierarchy1"/>
    <dgm:cxn modelId="{8607EAE0-B1F5-4037-900B-FAED5AA73828}" type="presParOf" srcId="{C0D44648-5A02-474A-B22D-2075E678968B}" destId="{952BE88B-622D-4743-A4F5-A656C7EC26D9}" srcOrd="1" destOrd="0" presId="urn:microsoft.com/office/officeart/2005/8/layout/hierarchy1"/>
    <dgm:cxn modelId="{602EDCDA-A911-4A3B-AC50-7D2FE2803988}" type="presParOf" srcId="{AD234D3B-EB0A-4368-B177-06C01559700F}" destId="{698AAB35-7248-45D6-A64E-B18F9712F211}" srcOrd="1" destOrd="0" presId="urn:microsoft.com/office/officeart/2005/8/layout/hierarchy1"/>
    <dgm:cxn modelId="{0F211BAB-AB51-4D1B-B3B1-8F1E37D79072}" type="presParOf" srcId="{698AAB35-7248-45D6-A64E-B18F9712F211}" destId="{8AFCE3C4-B6F0-4EF7-886E-C927C6961BE7}" srcOrd="0" destOrd="0" presId="urn:microsoft.com/office/officeart/2005/8/layout/hierarchy1"/>
    <dgm:cxn modelId="{956C076F-95EE-4BDD-953F-D3AC2D3614EA}" type="presParOf" srcId="{8AFCE3C4-B6F0-4EF7-886E-C927C6961BE7}" destId="{34A98AA4-2C8A-4DF1-AE58-CB0C14BA0145}" srcOrd="0" destOrd="0" presId="urn:microsoft.com/office/officeart/2005/8/layout/hierarchy1"/>
    <dgm:cxn modelId="{B285602D-6A33-48EA-B0B7-F592144E3957}" type="presParOf" srcId="{8AFCE3C4-B6F0-4EF7-886E-C927C6961BE7}" destId="{C3BA783B-57BD-48DB-9C61-9F04A80A9BB5}" srcOrd="1" destOrd="0" presId="urn:microsoft.com/office/officeart/2005/8/layout/hierarchy1"/>
    <dgm:cxn modelId="{3A1AD7A4-E1FB-4B15-9720-2F768240576F}" type="presParOf" srcId="{698AAB35-7248-45D6-A64E-B18F9712F211}" destId="{758BAB3D-BE4F-4E0A-A6C3-0AA668796FB3}"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91D2B-A52C-4AD5-85EA-8BAB90DDE495}">
      <dsp:nvSpPr>
        <dsp:cNvPr id="0" name=""/>
        <dsp:cNvSpPr/>
      </dsp:nvSpPr>
      <dsp:spPr>
        <a:xfrm rot="16200000">
          <a:off x="-776462" y="778982"/>
          <a:ext cx="4030522" cy="2472557"/>
        </a:xfrm>
        <a:prstGeom prst="rect">
          <a:avLst/>
        </a:prstGeom>
        <a:solidFill>
          <a:schemeClr val="lt1">
            <a:hueOff val="0"/>
            <a:satOff val="0"/>
            <a:lumOff val="0"/>
            <a:alphaOff val="0"/>
          </a:schemeClr>
        </a:solidFill>
        <a:ln w="38100" cap="flat" cmpd="sng" algn="ctr">
          <a:solidFill>
            <a:srgbClr val="6ED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956" bIns="0" numCol="1" spcCol="1270" anchor="ctr" anchorCtr="0">
          <a:noAutofit/>
        </a:bodyPr>
        <a:lstStyle/>
        <a:p>
          <a:pPr marL="0" lvl="0" indent="0" algn="ctr" defTabSz="1244600">
            <a:lnSpc>
              <a:spcPct val="90000"/>
            </a:lnSpc>
            <a:spcBef>
              <a:spcPct val="0"/>
            </a:spcBef>
            <a:spcAft>
              <a:spcPct val="35000"/>
            </a:spcAft>
            <a:buNone/>
          </a:pPr>
          <a:r>
            <a:rPr lang="en-US" sz="2800" kern="1200" dirty="0"/>
            <a:t>Validation of a tool to assess school systems’ capacities to implement structured literacy</a:t>
          </a:r>
        </a:p>
      </dsp:txBody>
      <dsp:txXfrm rot="5400000">
        <a:off x="2520" y="0"/>
        <a:ext cx="2472557" cy="4030522"/>
      </dsp:txXfrm>
    </dsp:sp>
    <dsp:sp modelId="{55F4F564-D039-41F7-893D-E6F6D2309098}">
      <dsp:nvSpPr>
        <dsp:cNvPr id="0" name=""/>
        <dsp:cNvSpPr/>
      </dsp:nvSpPr>
      <dsp:spPr>
        <a:xfrm rot="16200000">
          <a:off x="1881536" y="778982"/>
          <a:ext cx="4030522" cy="2472557"/>
        </a:xfrm>
        <a:prstGeom prst="rect">
          <a:avLst/>
        </a:prstGeom>
        <a:solidFill>
          <a:schemeClr val="lt1">
            <a:hueOff val="0"/>
            <a:satOff val="0"/>
            <a:lumOff val="0"/>
            <a:alphaOff val="0"/>
          </a:schemeClr>
        </a:solidFill>
        <a:ln w="38100" cap="flat" cmpd="sng" algn="ctr">
          <a:solidFill>
            <a:srgbClr val="6ED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956" bIns="0" numCol="1" spcCol="1270" anchor="ctr" anchorCtr="0">
          <a:noAutofit/>
        </a:bodyPr>
        <a:lstStyle/>
        <a:p>
          <a:pPr marL="0" lvl="0" indent="0" algn="ctr" defTabSz="1244600">
            <a:lnSpc>
              <a:spcPct val="90000"/>
            </a:lnSpc>
            <a:spcBef>
              <a:spcPct val="0"/>
            </a:spcBef>
            <a:spcAft>
              <a:spcPct val="35000"/>
            </a:spcAft>
            <a:buNone/>
          </a:pPr>
          <a:r>
            <a:rPr lang="en-US" sz="2800" kern="1200" dirty="0"/>
            <a:t>Validation of a pre-service educator literacy assessment</a:t>
          </a:r>
        </a:p>
      </dsp:txBody>
      <dsp:txXfrm rot="5400000">
        <a:off x="2660518" y="0"/>
        <a:ext cx="2472557" cy="4030522"/>
      </dsp:txXfrm>
    </dsp:sp>
    <dsp:sp modelId="{04FC251A-18FB-4E42-B54B-12B5DD231E2B}">
      <dsp:nvSpPr>
        <dsp:cNvPr id="0" name=""/>
        <dsp:cNvSpPr/>
      </dsp:nvSpPr>
      <dsp:spPr>
        <a:xfrm rot="16200000">
          <a:off x="4539534" y="778982"/>
          <a:ext cx="4030522" cy="2472557"/>
        </a:xfrm>
        <a:prstGeom prst="rect">
          <a:avLst/>
        </a:prstGeom>
        <a:solidFill>
          <a:schemeClr val="lt1">
            <a:hueOff val="0"/>
            <a:satOff val="0"/>
            <a:lumOff val="0"/>
            <a:alphaOff val="0"/>
          </a:schemeClr>
        </a:solidFill>
        <a:ln w="38100" cap="flat" cmpd="sng" algn="ctr">
          <a:solidFill>
            <a:srgbClr val="6ED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956" bIns="0" numCol="1" spcCol="1270" anchor="ctr" anchorCtr="0">
          <a:noAutofit/>
        </a:bodyPr>
        <a:lstStyle/>
        <a:p>
          <a:pPr marL="0" lvl="0" indent="0" algn="ctr" defTabSz="1244600">
            <a:lnSpc>
              <a:spcPct val="90000"/>
            </a:lnSpc>
            <a:spcBef>
              <a:spcPct val="0"/>
            </a:spcBef>
            <a:spcAft>
              <a:spcPct val="35000"/>
            </a:spcAft>
            <a:buNone/>
          </a:pPr>
          <a:r>
            <a:rPr lang="en-US" sz="2800" kern="1200"/>
            <a:t>Statewide needs assessment through educator surveys, observations, and focus groups</a:t>
          </a:r>
        </a:p>
      </dsp:txBody>
      <dsp:txXfrm rot="5400000">
        <a:off x="5318516" y="0"/>
        <a:ext cx="2472557" cy="4030522"/>
      </dsp:txXfrm>
    </dsp:sp>
    <dsp:sp modelId="{E2230CFC-DA6C-4BE2-AD5C-2BB00C48F34E}">
      <dsp:nvSpPr>
        <dsp:cNvPr id="0" name=""/>
        <dsp:cNvSpPr/>
      </dsp:nvSpPr>
      <dsp:spPr>
        <a:xfrm rot="16200000">
          <a:off x="7197533" y="778982"/>
          <a:ext cx="4030522" cy="2472557"/>
        </a:xfrm>
        <a:prstGeom prst="rect">
          <a:avLst/>
        </a:prstGeom>
        <a:solidFill>
          <a:schemeClr val="lt1">
            <a:hueOff val="0"/>
            <a:satOff val="0"/>
            <a:lumOff val="0"/>
            <a:alphaOff val="0"/>
          </a:schemeClr>
        </a:solidFill>
        <a:ln w="38100" cap="flat" cmpd="sng" algn="ctr">
          <a:solidFill>
            <a:srgbClr val="6ED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956" bIns="0" numCol="1" spcCol="1270" anchor="ctr" anchorCtr="0">
          <a:noAutofit/>
        </a:bodyPr>
        <a:lstStyle/>
        <a:p>
          <a:pPr marL="0" lvl="0" indent="0" algn="ctr" defTabSz="1244600">
            <a:lnSpc>
              <a:spcPct val="90000"/>
            </a:lnSpc>
            <a:spcBef>
              <a:spcPct val="0"/>
            </a:spcBef>
            <a:spcAft>
              <a:spcPct val="35000"/>
            </a:spcAft>
            <a:buNone/>
          </a:pPr>
          <a:r>
            <a:rPr lang="en-US" sz="2800" kern="1200"/>
            <a:t>Pilot of a Foundations of Science of Reading course</a:t>
          </a:r>
        </a:p>
      </dsp:txBody>
      <dsp:txXfrm rot="5400000">
        <a:off x="7976515" y="0"/>
        <a:ext cx="2472557" cy="4030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BF721-9B56-401E-BF3D-84B330943081}">
      <dsp:nvSpPr>
        <dsp:cNvPr id="0" name=""/>
        <dsp:cNvSpPr/>
      </dsp:nvSpPr>
      <dsp:spPr>
        <a:xfrm>
          <a:off x="0" y="457"/>
          <a:ext cx="1901397" cy="1500113"/>
        </a:xfrm>
        <a:prstGeom prst="roundRect">
          <a:avLst>
            <a:gd name="adj" fmla="val 10000"/>
          </a:avLst>
        </a:prstGeom>
        <a:solidFill>
          <a:schemeClr val="lt1">
            <a:hueOff val="0"/>
            <a:satOff val="0"/>
            <a:lumOff val="0"/>
            <a:alphaOff val="0"/>
          </a:schemeClr>
        </a:solidFill>
        <a:ln w="57150" cap="flat" cmpd="sng" algn="ctr">
          <a:solidFill>
            <a:srgbClr val="F1AD0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Expert Review</a:t>
          </a:r>
        </a:p>
      </dsp:txBody>
      <dsp:txXfrm>
        <a:off x="43937" y="44394"/>
        <a:ext cx="1813523" cy="1412239"/>
      </dsp:txXfrm>
    </dsp:sp>
    <dsp:sp modelId="{6CE3C3E5-C987-4E37-8C7E-91E6BA513C6B}">
      <dsp:nvSpPr>
        <dsp:cNvPr id="0" name=""/>
        <dsp:cNvSpPr/>
      </dsp:nvSpPr>
      <dsp:spPr>
        <a:xfrm rot="5400000">
          <a:off x="669427" y="1538074"/>
          <a:ext cx="562542" cy="675050"/>
        </a:xfrm>
        <a:prstGeom prst="rightArrow">
          <a:avLst>
            <a:gd name="adj1" fmla="val 60000"/>
            <a:gd name="adj2" fmla="val 50000"/>
          </a:avLst>
        </a:prstGeom>
        <a:solidFill>
          <a:srgbClr val="00256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5400000">
        <a:off x="748184" y="1594328"/>
        <a:ext cx="405030" cy="393779"/>
      </dsp:txXfrm>
    </dsp:sp>
    <dsp:sp modelId="{AAB4C590-3F8D-46C7-B033-FD1B36A23C11}">
      <dsp:nvSpPr>
        <dsp:cNvPr id="0" name=""/>
        <dsp:cNvSpPr/>
      </dsp:nvSpPr>
      <dsp:spPr>
        <a:xfrm>
          <a:off x="0" y="2250627"/>
          <a:ext cx="1901397" cy="1500113"/>
        </a:xfrm>
        <a:prstGeom prst="roundRect">
          <a:avLst>
            <a:gd name="adj" fmla="val 10000"/>
          </a:avLst>
        </a:prstGeom>
        <a:solidFill>
          <a:schemeClr val="lt1">
            <a:hueOff val="0"/>
            <a:satOff val="0"/>
            <a:lumOff val="0"/>
            <a:alphaOff val="0"/>
          </a:schemeClr>
        </a:solidFill>
        <a:ln w="57150" cap="flat" cmpd="sng" algn="ctr">
          <a:solidFill>
            <a:srgbClr val="6ED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Cognitive Interview</a:t>
          </a:r>
        </a:p>
      </dsp:txBody>
      <dsp:txXfrm>
        <a:off x="43937" y="2294564"/>
        <a:ext cx="1813523" cy="1412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F914F-F685-4996-852E-16CEB8D96FDD}">
      <dsp:nvSpPr>
        <dsp:cNvPr id="0" name=""/>
        <dsp:cNvSpPr/>
      </dsp:nvSpPr>
      <dsp:spPr>
        <a:xfrm rot="16200000">
          <a:off x="-923129" y="926101"/>
          <a:ext cx="4711018" cy="2858816"/>
        </a:xfrm>
        <a:prstGeom prst="flowChartManualOperation">
          <a:avLst/>
        </a:prstGeom>
        <a:solidFill>
          <a:schemeClr val="lt1">
            <a:hueOff val="0"/>
            <a:satOff val="0"/>
            <a:lumOff val="0"/>
            <a:alphaOff val="0"/>
          </a:schemeClr>
        </a:solidFill>
        <a:ln w="38100" cap="flat" cmpd="sng" algn="ctr">
          <a:solidFill>
            <a:srgbClr val="6ED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8750" bIns="0" numCol="1" spcCol="1270" anchor="t" anchorCtr="0">
          <a:noAutofit/>
        </a:bodyPr>
        <a:lstStyle/>
        <a:p>
          <a:pPr marL="0" lvl="0" indent="0" algn="l" defTabSz="1111250">
            <a:lnSpc>
              <a:spcPct val="90000"/>
            </a:lnSpc>
            <a:spcBef>
              <a:spcPct val="0"/>
            </a:spcBef>
            <a:spcAft>
              <a:spcPts val="1200"/>
            </a:spcAft>
            <a:buNone/>
          </a:pPr>
          <a:r>
            <a:rPr lang="en-US" sz="2500" b="1" kern="1200" dirty="0"/>
            <a:t>6 Experts</a:t>
          </a:r>
        </a:p>
        <a:p>
          <a:pPr marL="228600" lvl="1" indent="-228600" algn="l" defTabSz="889000">
            <a:lnSpc>
              <a:spcPct val="90000"/>
            </a:lnSpc>
            <a:spcBef>
              <a:spcPct val="0"/>
            </a:spcBef>
            <a:spcAft>
              <a:spcPct val="15000"/>
            </a:spcAft>
            <a:buChar char="•"/>
          </a:pPr>
          <a:r>
            <a:rPr lang="en-US" sz="2000" b="1" kern="1200" dirty="0"/>
            <a:t>3</a:t>
          </a:r>
          <a:r>
            <a:rPr lang="en-US" sz="2000" kern="1200" dirty="0"/>
            <a:t> with PhD or EdD</a:t>
          </a:r>
        </a:p>
        <a:p>
          <a:pPr marL="228600" lvl="1" indent="-228600" algn="l" defTabSz="889000">
            <a:lnSpc>
              <a:spcPct val="90000"/>
            </a:lnSpc>
            <a:spcBef>
              <a:spcPct val="0"/>
            </a:spcBef>
            <a:spcAft>
              <a:spcPct val="15000"/>
            </a:spcAft>
            <a:buChar char="•"/>
          </a:pPr>
          <a:r>
            <a:rPr lang="en-US" sz="2000" b="1" kern="1200" dirty="0"/>
            <a:t>3</a:t>
          </a:r>
          <a:r>
            <a:rPr lang="en-US" sz="2000" kern="1200" dirty="0"/>
            <a:t> nationally renowned literacy consultants</a:t>
          </a:r>
        </a:p>
        <a:p>
          <a:pPr marL="228600" lvl="1" indent="-228600" algn="l" defTabSz="889000">
            <a:lnSpc>
              <a:spcPct val="90000"/>
            </a:lnSpc>
            <a:spcBef>
              <a:spcPct val="0"/>
            </a:spcBef>
            <a:spcAft>
              <a:spcPct val="15000"/>
            </a:spcAft>
            <a:buChar char="•"/>
          </a:pPr>
          <a:r>
            <a:rPr lang="en-US" sz="2000" b="1" kern="1200" dirty="0"/>
            <a:t>3</a:t>
          </a:r>
          <a:r>
            <a:rPr lang="en-US" sz="2000" kern="1200" dirty="0"/>
            <a:t> curriculum or literacy coordinators</a:t>
          </a:r>
        </a:p>
        <a:p>
          <a:pPr marL="228600" lvl="1" indent="-228600" algn="l" defTabSz="889000">
            <a:lnSpc>
              <a:spcPct val="90000"/>
            </a:lnSpc>
            <a:spcBef>
              <a:spcPct val="0"/>
            </a:spcBef>
            <a:spcAft>
              <a:spcPct val="15000"/>
            </a:spcAft>
            <a:buChar char="•"/>
          </a:pPr>
          <a:r>
            <a:rPr lang="en-US" sz="2000" b="1" kern="1200" dirty="0"/>
            <a:t>4</a:t>
          </a:r>
          <a:r>
            <a:rPr lang="en-US" sz="2000" kern="1200" dirty="0"/>
            <a:t> work outside Kansas</a:t>
          </a:r>
        </a:p>
      </dsp:txBody>
      <dsp:txXfrm rot="5400000">
        <a:off x="2972" y="942204"/>
        <a:ext cx="2858816" cy="2826610"/>
      </dsp:txXfrm>
    </dsp:sp>
    <dsp:sp modelId="{AF323FE4-0FEF-4B57-BF63-30C2B051D3B4}">
      <dsp:nvSpPr>
        <dsp:cNvPr id="0" name=""/>
        <dsp:cNvSpPr/>
      </dsp:nvSpPr>
      <dsp:spPr>
        <a:xfrm rot="16200000">
          <a:off x="2150099" y="926101"/>
          <a:ext cx="4711018" cy="2858816"/>
        </a:xfrm>
        <a:prstGeom prst="flowChartManualOperation">
          <a:avLst/>
        </a:prstGeom>
        <a:solidFill>
          <a:schemeClr val="lt1">
            <a:hueOff val="0"/>
            <a:satOff val="0"/>
            <a:lumOff val="0"/>
            <a:alphaOff val="0"/>
          </a:schemeClr>
        </a:solidFill>
        <a:ln w="38100" cap="flat" cmpd="sng" algn="ctr">
          <a:solidFill>
            <a:srgbClr val="F1AD0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ts val="1200"/>
            </a:spcAft>
            <a:buNone/>
          </a:pPr>
          <a:r>
            <a:rPr lang="en-US" sz="2400" b="1" kern="1200" dirty="0"/>
            <a:t>6 Elementary School Staff</a:t>
          </a:r>
        </a:p>
        <a:p>
          <a:pPr marL="228600" lvl="1" indent="-228600" algn="l" defTabSz="889000">
            <a:lnSpc>
              <a:spcPct val="90000"/>
            </a:lnSpc>
            <a:spcBef>
              <a:spcPct val="0"/>
            </a:spcBef>
            <a:spcAft>
              <a:spcPct val="15000"/>
            </a:spcAft>
            <a:buChar char="•"/>
          </a:pPr>
          <a:r>
            <a:rPr lang="en-US" sz="2000" b="1" kern="1200" dirty="0"/>
            <a:t>4</a:t>
          </a:r>
          <a:r>
            <a:rPr lang="en-US" sz="2000" kern="1200" dirty="0"/>
            <a:t> teachers</a:t>
          </a:r>
        </a:p>
        <a:p>
          <a:pPr marL="228600" lvl="1" indent="-228600" algn="l" defTabSz="889000">
            <a:lnSpc>
              <a:spcPct val="90000"/>
            </a:lnSpc>
            <a:spcBef>
              <a:spcPct val="0"/>
            </a:spcBef>
            <a:spcAft>
              <a:spcPct val="15000"/>
            </a:spcAft>
            <a:buChar char="•"/>
          </a:pPr>
          <a:r>
            <a:rPr lang="en-US" sz="2000" b="1" kern="1200" dirty="0"/>
            <a:t>1</a:t>
          </a:r>
          <a:r>
            <a:rPr lang="en-US" sz="2000" kern="1200" dirty="0"/>
            <a:t> instructional coach</a:t>
          </a:r>
        </a:p>
        <a:p>
          <a:pPr marL="228600" lvl="1" indent="-228600" algn="l" defTabSz="889000">
            <a:lnSpc>
              <a:spcPct val="90000"/>
            </a:lnSpc>
            <a:spcBef>
              <a:spcPct val="0"/>
            </a:spcBef>
            <a:spcAft>
              <a:spcPct val="15000"/>
            </a:spcAft>
            <a:buChar char="•"/>
          </a:pPr>
          <a:r>
            <a:rPr lang="en-US" sz="2000" b="1" kern="1200" dirty="0"/>
            <a:t>1</a:t>
          </a:r>
          <a:r>
            <a:rPr lang="en-US" sz="2000" kern="1200" dirty="0"/>
            <a:t> principal</a:t>
          </a:r>
          <a:endParaRPr lang="en-US" sz="3600" kern="1200" dirty="0"/>
        </a:p>
      </dsp:txBody>
      <dsp:txXfrm rot="5400000">
        <a:off x="3076200" y="942204"/>
        <a:ext cx="2858816" cy="2826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07BD6-8E10-4BA7-A6C8-37ABB4C64CF8}">
      <dsp:nvSpPr>
        <dsp:cNvPr id="0" name=""/>
        <dsp:cNvSpPr/>
      </dsp:nvSpPr>
      <dsp:spPr>
        <a:xfrm>
          <a:off x="1026" y="36945"/>
          <a:ext cx="3604468" cy="2288837"/>
        </a:xfrm>
        <a:prstGeom prst="roundRect">
          <a:avLst>
            <a:gd name="adj" fmla="val 10000"/>
          </a:avLst>
        </a:prstGeom>
        <a:solidFill>
          <a:srgbClr val="6ED0FF">
            <a:alpha val="8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6BE05-E0F5-44D4-9176-443F025D8438}">
      <dsp:nvSpPr>
        <dsp:cNvPr id="0" name=""/>
        <dsp:cNvSpPr/>
      </dsp:nvSpPr>
      <dsp:spPr>
        <a:xfrm>
          <a:off x="401523" y="417417"/>
          <a:ext cx="3604468" cy="2288837"/>
        </a:xfrm>
        <a:prstGeom prst="roundRect">
          <a:avLst>
            <a:gd name="adj" fmla="val 10000"/>
          </a:avLst>
        </a:prstGeom>
        <a:solidFill>
          <a:schemeClr val="lt1">
            <a:alpha val="90000"/>
            <a:hueOff val="0"/>
            <a:satOff val="0"/>
            <a:lumOff val="0"/>
            <a:alphaOff val="0"/>
          </a:schemeClr>
        </a:solidFill>
        <a:ln w="19050" cap="flat" cmpd="sng" algn="ctr">
          <a:solidFill>
            <a:srgbClr val="00256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kern="1200" dirty="0">
              <a:solidFill>
                <a:srgbClr val="002569"/>
              </a:solidFill>
            </a:rPr>
            <a:t>Experts rated high the validity evidence based on scale contents. </a:t>
          </a:r>
        </a:p>
        <a:p>
          <a:pPr marL="0" lvl="0" indent="0" algn="ctr" defTabSz="889000">
            <a:lnSpc>
              <a:spcPct val="100000"/>
            </a:lnSpc>
            <a:spcBef>
              <a:spcPct val="0"/>
            </a:spcBef>
            <a:spcAft>
              <a:spcPts val="0"/>
            </a:spcAft>
            <a:buNone/>
          </a:pPr>
          <a:r>
            <a:rPr lang="en-US" sz="2000" kern="1200" dirty="0"/>
            <a:t>Ratings across all questions </a:t>
          </a:r>
          <a:r>
            <a:rPr lang="en-US" sz="2000" i="1" kern="1200" dirty="0"/>
            <a:t>M </a:t>
          </a:r>
          <a:r>
            <a:rPr lang="en-US" sz="2000" i="0" kern="1200" dirty="0"/>
            <a:t>= </a:t>
          </a:r>
          <a:r>
            <a:rPr lang="en-US" sz="2000" kern="1200" dirty="0"/>
            <a:t>95.84</a:t>
          </a:r>
        </a:p>
        <a:p>
          <a:pPr marL="0" lvl="0" indent="0" algn="ctr" defTabSz="889000">
            <a:lnSpc>
              <a:spcPct val="100000"/>
            </a:lnSpc>
            <a:spcBef>
              <a:spcPct val="0"/>
            </a:spcBef>
            <a:spcAft>
              <a:spcPct val="35000"/>
            </a:spcAft>
            <a:buNone/>
          </a:pPr>
          <a:r>
            <a:rPr lang="en-US" sz="2000" b="0" i="1" kern="1200" dirty="0"/>
            <a:t>SD</a:t>
          </a:r>
          <a:r>
            <a:rPr lang="en-US" sz="2000" kern="1200" dirty="0"/>
            <a:t> = 13.73</a:t>
          </a:r>
          <a:endParaRPr lang="en-US" sz="2000" kern="1200" dirty="0">
            <a:solidFill>
              <a:srgbClr val="002569"/>
            </a:solidFill>
          </a:endParaRPr>
        </a:p>
      </dsp:txBody>
      <dsp:txXfrm>
        <a:off x="468561" y="484455"/>
        <a:ext cx="3470392" cy="2154761"/>
      </dsp:txXfrm>
    </dsp:sp>
    <dsp:sp modelId="{A32F9FBC-FBDD-4934-8118-814E4289936D}">
      <dsp:nvSpPr>
        <dsp:cNvPr id="0" name=""/>
        <dsp:cNvSpPr/>
      </dsp:nvSpPr>
      <dsp:spPr>
        <a:xfrm>
          <a:off x="4406488" y="36945"/>
          <a:ext cx="3604468" cy="2288837"/>
        </a:xfrm>
        <a:prstGeom prst="roundRect">
          <a:avLst>
            <a:gd name="adj" fmla="val 10000"/>
          </a:avLst>
        </a:prstGeom>
        <a:solidFill>
          <a:schemeClr val="accent2">
            <a:alpha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9E075-9B1B-40C9-B451-091D45AC5B96}">
      <dsp:nvSpPr>
        <dsp:cNvPr id="0" name=""/>
        <dsp:cNvSpPr/>
      </dsp:nvSpPr>
      <dsp:spPr>
        <a:xfrm>
          <a:off x="4806984" y="417417"/>
          <a:ext cx="3604468" cy="2288837"/>
        </a:xfrm>
        <a:prstGeom prst="roundRect">
          <a:avLst>
            <a:gd name="adj" fmla="val 10000"/>
          </a:avLst>
        </a:prstGeom>
        <a:solidFill>
          <a:schemeClr val="lt1">
            <a:alpha val="90000"/>
            <a:hueOff val="0"/>
            <a:satOff val="0"/>
            <a:lumOff val="0"/>
            <a:alphaOff val="0"/>
          </a:schemeClr>
        </a:solidFill>
        <a:ln w="19050" cap="flat" cmpd="sng" algn="ctr">
          <a:solidFill>
            <a:srgbClr val="00256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kern="1200" dirty="0"/>
            <a:t>Experts suggested creating two surveys separately focusing on educators’ personal experience and administrators’ experience related to the school. </a:t>
          </a:r>
        </a:p>
      </dsp:txBody>
      <dsp:txXfrm>
        <a:off x="4874022" y="484455"/>
        <a:ext cx="3470392" cy="21547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F0E97-555B-4CA6-ADC6-1AE0B5A396F4}">
      <dsp:nvSpPr>
        <dsp:cNvPr id="0" name=""/>
        <dsp:cNvSpPr/>
      </dsp:nvSpPr>
      <dsp:spPr>
        <a:xfrm>
          <a:off x="1026" y="36945"/>
          <a:ext cx="3604468" cy="2288837"/>
        </a:xfrm>
        <a:prstGeom prst="roundRect">
          <a:avLst>
            <a:gd name="adj" fmla="val 10000"/>
          </a:avLst>
        </a:prstGeom>
        <a:solidFill>
          <a:schemeClr val="accent2">
            <a:alpha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FDE6E-6DA6-4B0E-8FE2-473E52B42EFE}">
      <dsp:nvSpPr>
        <dsp:cNvPr id="0" name=""/>
        <dsp:cNvSpPr/>
      </dsp:nvSpPr>
      <dsp:spPr>
        <a:xfrm>
          <a:off x="401523" y="417417"/>
          <a:ext cx="3604468" cy="2288837"/>
        </a:xfrm>
        <a:prstGeom prst="roundRect">
          <a:avLst>
            <a:gd name="adj" fmla="val 10000"/>
          </a:avLst>
        </a:prstGeom>
        <a:solidFill>
          <a:schemeClr val="lt1">
            <a:alpha val="90000"/>
            <a:hueOff val="0"/>
            <a:satOff val="0"/>
            <a:lumOff val="0"/>
            <a:alphaOff val="0"/>
          </a:schemeClr>
        </a:solidFill>
        <a:ln w="19050" cap="flat" cmpd="sng" algn="ctr">
          <a:solidFill>
            <a:srgbClr val="00256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kern="1200" dirty="0"/>
            <a:t>The scale may use more objective response options.</a:t>
          </a:r>
        </a:p>
      </dsp:txBody>
      <dsp:txXfrm>
        <a:off x="468561" y="484455"/>
        <a:ext cx="3470392" cy="2154761"/>
      </dsp:txXfrm>
    </dsp:sp>
    <dsp:sp modelId="{0ECBE3C0-2A49-48A8-B9CF-0887F1E1C2A2}">
      <dsp:nvSpPr>
        <dsp:cNvPr id="0" name=""/>
        <dsp:cNvSpPr/>
      </dsp:nvSpPr>
      <dsp:spPr>
        <a:xfrm>
          <a:off x="4406488" y="36945"/>
          <a:ext cx="3604468" cy="2288837"/>
        </a:xfrm>
        <a:prstGeom prst="roundRect">
          <a:avLst>
            <a:gd name="adj" fmla="val 10000"/>
          </a:avLst>
        </a:prstGeom>
        <a:solidFill>
          <a:srgbClr val="6ED0FF">
            <a:alpha val="8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06C96-7EFE-414C-8EF5-7EC7EAB3D1BD}">
      <dsp:nvSpPr>
        <dsp:cNvPr id="0" name=""/>
        <dsp:cNvSpPr/>
      </dsp:nvSpPr>
      <dsp:spPr>
        <a:xfrm>
          <a:off x="4806984" y="417417"/>
          <a:ext cx="3604468" cy="2288837"/>
        </a:xfrm>
        <a:prstGeom prst="roundRect">
          <a:avLst>
            <a:gd name="adj" fmla="val 10000"/>
          </a:avLst>
        </a:prstGeom>
        <a:solidFill>
          <a:schemeClr val="lt1">
            <a:alpha val="90000"/>
            <a:hueOff val="0"/>
            <a:satOff val="0"/>
            <a:lumOff val="0"/>
            <a:alphaOff val="0"/>
          </a:schemeClr>
        </a:solidFill>
        <a:ln w="19050" cap="flat" cmpd="sng" algn="ctr">
          <a:solidFill>
            <a:srgbClr val="00256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kern="1200" dirty="0"/>
            <a:t>The scale may focus more on readiness and structured literacy. </a:t>
          </a:r>
        </a:p>
      </dsp:txBody>
      <dsp:txXfrm>
        <a:off x="4874022" y="484455"/>
        <a:ext cx="3470392" cy="2154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BF721-9B56-401E-BF3D-84B330943081}">
      <dsp:nvSpPr>
        <dsp:cNvPr id="0" name=""/>
        <dsp:cNvSpPr/>
      </dsp:nvSpPr>
      <dsp:spPr>
        <a:xfrm>
          <a:off x="0" y="458"/>
          <a:ext cx="1809227" cy="1501921"/>
        </a:xfrm>
        <a:prstGeom prst="roundRect">
          <a:avLst>
            <a:gd name="adj" fmla="val 10000"/>
          </a:avLst>
        </a:prstGeom>
        <a:solidFill>
          <a:schemeClr val="lt1">
            <a:hueOff val="0"/>
            <a:satOff val="0"/>
            <a:lumOff val="0"/>
            <a:alphaOff val="0"/>
          </a:schemeClr>
        </a:solidFill>
        <a:ln w="57150" cap="flat" cmpd="sng" algn="ctr">
          <a:solidFill>
            <a:srgbClr val="F1AD0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Expert Review</a:t>
          </a:r>
        </a:p>
      </dsp:txBody>
      <dsp:txXfrm>
        <a:off x="43990" y="44448"/>
        <a:ext cx="1721247" cy="1413941"/>
      </dsp:txXfrm>
    </dsp:sp>
    <dsp:sp modelId="{6CE3C3E5-C987-4E37-8C7E-91E6BA513C6B}">
      <dsp:nvSpPr>
        <dsp:cNvPr id="0" name=""/>
        <dsp:cNvSpPr/>
      </dsp:nvSpPr>
      <dsp:spPr>
        <a:xfrm rot="5400000">
          <a:off x="823393" y="1571910"/>
          <a:ext cx="162439" cy="382106"/>
        </a:xfrm>
        <a:prstGeom prst="star4">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789981" y="1681743"/>
        <a:ext cx="229264" cy="113707"/>
      </dsp:txXfrm>
    </dsp:sp>
    <dsp:sp modelId="{AAB4C590-3F8D-46C7-B033-FD1B36A23C11}">
      <dsp:nvSpPr>
        <dsp:cNvPr id="0" name=""/>
        <dsp:cNvSpPr/>
      </dsp:nvSpPr>
      <dsp:spPr>
        <a:xfrm>
          <a:off x="0" y="2023547"/>
          <a:ext cx="1809227" cy="1501921"/>
        </a:xfrm>
        <a:prstGeom prst="roundRect">
          <a:avLst>
            <a:gd name="adj" fmla="val 10000"/>
          </a:avLst>
        </a:prstGeom>
        <a:solidFill>
          <a:schemeClr val="lt1">
            <a:hueOff val="0"/>
            <a:satOff val="0"/>
            <a:lumOff val="0"/>
            <a:alphaOff val="0"/>
          </a:schemeClr>
        </a:solidFill>
        <a:ln w="57150" cap="flat" cmpd="sng" algn="ctr">
          <a:solidFill>
            <a:srgbClr val="6ED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Cognitive Interview</a:t>
          </a:r>
        </a:p>
      </dsp:txBody>
      <dsp:txXfrm>
        <a:off x="43990" y="2067537"/>
        <a:ext cx="1721247" cy="14139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23FE4-0FEF-4B57-BF63-30C2B051D3B4}">
      <dsp:nvSpPr>
        <dsp:cNvPr id="0" name=""/>
        <dsp:cNvSpPr/>
      </dsp:nvSpPr>
      <dsp:spPr>
        <a:xfrm rot="16200000">
          <a:off x="-767124" y="770301"/>
          <a:ext cx="4596577" cy="3055974"/>
        </a:xfrm>
        <a:prstGeom prst="flowChartManualOperation">
          <a:avLst/>
        </a:prstGeom>
        <a:solidFill>
          <a:schemeClr val="lt1">
            <a:hueOff val="0"/>
            <a:satOff val="0"/>
            <a:lumOff val="0"/>
            <a:alphaOff val="0"/>
          </a:schemeClr>
        </a:solidFill>
        <a:ln w="38100" cap="flat" cmpd="sng" algn="ctr">
          <a:solidFill>
            <a:srgbClr val="F1AD0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ts val="600"/>
            </a:spcAft>
            <a:buNone/>
          </a:pPr>
          <a:r>
            <a:rPr lang="en-US" sz="2000" b="1" kern="1200" dirty="0"/>
            <a:t>Expert Review</a:t>
          </a:r>
        </a:p>
        <a:p>
          <a:pPr marL="0" lvl="0" indent="0" algn="l" defTabSz="889000">
            <a:lnSpc>
              <a:spcPct val="90000"/>
            </a:lnSpc>
            <a:spcBef>
              <a:spcPct val="0"/>
            </a:spcBef>
            <a:spcAft>
              <a:spcPts val="1200"/>
            </a:spcAft>
            <a:buNone/>
          </a:pPr>
          <a:r>
            <a:rPr lang="en-US" sz="1800" b="1" kern="1200" dirty="0">
              <a:solidFill>
                <a:srgbClr val="002569"/>
              </a:solidFill>
            </a:rPr>
            <a:t>3</a:t>
          </a:r>
          <a:r>
            <a:rPr lang="en-US" sz="1800" kern="1200" dirty="0"/>
            <a:t> experts</a:t>
          </a:r>
          <a:endParaRPr lang="en-US" sz="2000" b="1" kern="1200" dirty="0"/>
        </a:p>
        <a:p>
          <a:pPr marL="171450" lvl="1" indent="-171450" algn="l" defTabSz="711200">
            <a:lnSpc>
              <a:spcPct val="90000"/>
            </a:lnSpc>
            <a:spcBef>
              <a:spcPct val="0"/>
            </a:spcBef>
            <a:spcAft>
              <a:spcPct val="15000"/>
            </a:spcAft>
            <a:buChar char="•"/>
          </a:pPr>
          <a:r>
            <a:rPr lang="en-US" sz="1600" b="1" kern="1200" dirty="0"/>
            <a:t>1</a:t>
          </a:r>
          <a:r>
            <a:rPr lang="en-US" sz="1600" kern="1200" dirty="0"/>
            <a:t> professor at a Kansas university who has never used the performance tool in their classes</a:t>
          </a:r>
        </a:p>
        <a:p>
          <a:pPr marL="171450" lvl="1" indent="-171450" algn="l" defTabSz="711200">
            <a:lnSpc>
              <a:spcPct val="90000"/>
            </a:lnSpc>
            <a:spcBef>
              <a:spcPct val="0"/>
            </a:spcBef>
            <a:spcAft>
              <a:spcPct val="15000"/>
            </a:spcAft>
            <a:buChar char="•"/>
          </a:pPr>
          <a:r>
            <a:rPr lang="en-US" sz="1600" b="1" kern="1200" dirty="0"/>
            <a:t>1</a:t>
          </a:r>
          <a:r>
            <a:rPr lang="en-US" sz="1600" kern="1200" dirty="0"/>
            <a:t> practitioner working at a Kansas school district</a:t>
          </a:r>
        </a:p>
        <a:p>
          <a:pPr marL="171450" lvl="1" indent="-171450" algn="l" defTabSz="711200">
            <a:lnSpc>
              <a:spcPct val="90000"/>
            </a:lnSpc>
            <a:spcBef>
              <a:spcPct val="0"/>
            </a:spcBef>
            <a:spcAft>
              <a:spcPct val="15000"/>
            </a:spcAft>
            <a:buChar char="•"/>
          </a:pPr>
          <a:r>
            <a:rPr lang="en-US" sz="1600" b="1" kern="1200" dirty="0"/>
            <a:t>1</a:t>
          </a:r>
          <a:r>
            <a:rPr lang="en-US" sz="1600" kern="1200" dirty="0"/>
            <a:t> practitioner working as a national literacy consultant</a:t>
          </a:r>
        </a:p>
      </dsp:txBody>
      <dsp:txXfrm rot="5400000">
        <a:off x="3178" y="919314"/>
        <a:ext cx="3055974" cy="2757947"/>
      </dsp:txXfrm>
    </dsp:sp>
    <dsp:sp modelId="{740F914F-F685-4996-852E-16CEB8D96FDD}">
      <dsp:nvSpPr>
        <dsp:cNvPr id="0" name=""/>
        <dsp:cNvSpPr/>
      </dsp:nvSpPr>
      <dsp:spPr>
        <a:xfrm rot="16200000">
          <a:off x="2518047" y="770301"/>
          <a:ext cx="4596577" cy="3055974"/>
        </a:xfrm>
        <a:prstGeom prst="flowChartManualOperation">
          <a:avLst/>
        </a:prstGeom>
        <a:solidFill>
          <a:schemeClr val="lt1">
            <a:hueOff val="0"/>
            <a:satOff val="0"/>
            <a:lumOff val="0"/>
            <a:alphaOff val="0"/>
          </a:schemeClr>
        </a:solidFill>
        <a:ln w="38100" cap="flat" cmpd="sng" algn="ctr">
          <a:solidFill>
            <a:srgbClr val="6ED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ts val="600"/>
            </a:spcAft>
            <a:buNone/>
          </a:pPr>
          <a:r>
            <a:rPr lang="en-US" sz="2000" b="1" kern="1200" dirty="0"/>
            <a:t>Cognitive Interview</a:t>
          </a:r>
        </a:p>
        <a:p>
          <a:pPr marL="0" lvl="0" indent="0" algn="l" defTabSz="889000">
            <a:lnSpc>
              <a:spcPct val="90000"/>
            </a:lnSpc>
            <a:spcBef>
              <a:spcPct val="0"/>
            </a:spcBef>
            <a:spcAft>
              <a:spcPts val="1200"/>
            </a:spcAft>
            <a:buNone/>
          </a:pPr>
          <a:r>
            <a:rPr lang="en-US" sz="1800" b="1" kern="1200" dirty="0"/>
            <a:t>4</a:t>
          </a:r>
          <a:r>
            <a:rPr lang="en-US" sz="1800" kern="1200" dirty="0"/>
            <a:t> experts</a:t>
          </a:r>
          <a:endParaRPr lang="en-US" sz="1800" b="1" kern="1200" dirty="0"/>
        </a:p>
        <a:p>
          <a:pPr marL="171450" lvl="1" indent="-171450" algn="l" defTabSz="711200">
            <a:lnSpc>
              <a:spcPct val="90000"/>
            </a:lnSpc>
            <a:spcBef>
              <a:spcPct val="0"/>
            </a:spcBef>
            <a:spcAft>
              <a:spcPct val="15000"/>
            </a:spcAft>
            <a:buChar char="•"/>
          </a:pPr>
          <a:r>
            <a:rPr lang="en-US" sz="1600" b="1" kern="1200" dirty="0"/>
            <a:t>All</a:t>
          </a:r>
          <a:r>
            <a:rPr lang="en-US" sz="1600" kern="1200" dirty="0"/>
            <a:t> worked at different Kansas universities and used the performance assessment tool in their pre-service educator courses</a:t>
          </a:r>
        </a:p>
        <a:p>
          <a:pPr marL="171450" lvl="1" indent="-171450" algn="l" defTabSz="711200">
            <a:lnSpc>
              <a:spcPct val="90000"/>
            </a:lnSpc>
            <a:spcBef>
              <a:spcPct val="0"/>
            </a:spcBef>
            <a:spcAft>
              <a:spcPct val="15000"/>
            </a:spcAft>
            <a:buChar char="•"/>
          </a:pPr>
          <a:r>
            <a:rPr lang="en-US" sz="1600" b="1" kern="1200" dirty="0"/>
            <a:t>3</a:t>
          </a:r>
          <a:r>
            <a:rPr lang="en-US" sz="1600" kern="1200" dirty="0"/>
            <a:t> faculty at different ranks</a:t>
          </a:r>
        </a:p>
        <a:p>
          <a:pPr marL="171450" lvl="1" indent="-171450" algn="l" defTabSz="711200">
            <a:lnSpc>
              <a:spcPct val="90000"/>
            </a:lnSpc>
            <a:spcBef>
              <a:spcPct val="0"/>
            </a:spcBef>
            <a:spcAft>
              <a:spcPct val="15000"/>
            </a:spcAft>
            <a:buChar char="•"/>
          </a:pPr>
          <a:r>
            <a:rPr lang="en-US" sz="1600" b="1" kern="1200" dirty="0"/>
            <a:t>1</a:t>
          </a:r>
          <a:r>
            <a:rPr lang="en-US" sz="1600" kern="1200" dirty="0"/>
            <a:t> assistant educator at a teacher apprentice program</a:t>
          </a:r>
        </a:p>
      </dsp:txBody>
      <dsp:txXfrm rot="5400000">
        <a:off x="3288349" y="919314"/>
        <a:ext cx="3055974" cy="27579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07BD6-8E10-4BA7-A6C8-37ABB4C64CF8}">
      <dsp:nvSpPr>
        <dsp:cNvPr id="0" name=""/>
        <dsp:cNvSpPr/>
      </dsp:nvSpPr>
      <dsp:spPr>
        <a:xfrm>
          <a:off x="1026" y="36945"/>
          <a:ext cx="3604468" cy="2288837"/>
        </a:xfrm>
        <a:prstGeom prst="roundRect">
          <a:avLst>
            <a:gd name="adj" fmla="val 10000"/>
          </a:avLst>
        </a:prstGeom>
        <a:solidFill>
          <a:srgbClr val="6ED0FF">
            <a:alpha val="8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6BE05-E0F5-44D4-9176-443F025D8438}">
      <dsp:nvSpPr>
        <dsp:cNvPr id="0" name=""/>
        <dsp:cNvSpPr/>
      </dsp:nvSpPr>
      <dsp:spPr>
        <a:xfrm>
          <a:off x="401523" y="417417"/>
          <a:ext cx="3604468" cy="2288837"/>
        </a:xfrm>
        <a:prstGeom prst="roundRect">
          <a:avLst>
            <a:gd name="adj" fmla="val 10000"/>
          </a:avLst>
        </a:prstGeom>
        <a:solidFill>
          <a:schemeClr val="lt1">
            <a:alpha val="90000"/>
            <a:hueOff val="0"/>
            <a:satOff val="0"/>
            <a:lumOff val="0"/>
            <a:alphaOff val="0"/>
          </a:schemeClr>
        </a:solidFill>
        <a:ln w="19050" cap="flat" cmpd="sng" algn="ctr">
          <a:solidFill>
            <a:srgbClr val="00256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t>Performance assessment may not accurately reflect real classroom practices.</a:t>
          </a:r>
          <a:endParaRPr lang="en-US" sz="1800" kern="1200" dirty="0">
            <a:solidFill>
              <a:srgbClr val="002569"/>
            </a:solidFill>
          </a:endParaRPr>
        </a:p>
      </dsp:txBody>
      <dsp:txXfrm>
        <a:off x="468561" y="484455"/>
        <a:ext cx="3470392" cy="2154761"/>
      </dsp:txXfrm>
    </dsp:sp>
    <dsp:sp modelId="{D450C6EB-7182-4353-A99D-F07F5B29B787}">
      <dsp:nvSpPr>
        <dsp:cNvPr id="0" name=""/>
        <dsp:cNvSpPr/>
      </dsp:nvSpPr>
      <dsp:spPr>
        <a:xfrm>
          <a:off x="4406488" y="36945"/>
          <a:ext cx="3604468" cy="2288837"/>
        </a:xfrm>
        <a:prstGeom prst="roundRect">
          <a:avLst>
            <a:gd name="adj" fmla="val 10000"/>
          </a:avLst>
        </a:prstGeom>
        <a:solidFill>
          <a:schemeClr val="accent2">
            <a:alpha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5CC558-F614-4C21-96F7-16888569AB03}">
      <dsp:nvSpPr>
        <dsp:cNvPr id="0" name=""/>
        <dsp:cNvSpPr/>
      </dsp:nvSpPr>
      <dsp:spPr>
        <a:xfrm>
          <a:off x="4806984" y="417417"/>
          <a:ext cx="3604468" cy="2288837"/>
        </a:xfrm>
        <a:prstGeom prst="roundRect">
          <a:avLst>
            <a:gd name="adj" fmla="val 10000"/>
          </a:avLst>
        </a:prstGeom>
        <a:solidFill>
          <a:schemeClr val="lt1">
            <a:alpha val="9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Performance assessment is especially challenging for pre-service preschool teachers to complete.</a:t>
          </a:r>
        </a:p>
      </dsp:txBody>
      <dsp:txXfrm>
        <a:off x="4874022" y="484455"/>
        <a:ext cx="3470392" cy="21547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F0E97-555B-4CA6-ADC6-1AE0B5A396F4}">
      <dsp:nvSpPr>
        <dsp:cNvPr id="0" name=""/>
        <dsp:cNvSpPr/>
      </dsp:nvSpPr>
      <dsp:spPr>
        <a:xfrm>
          <a:off x="1026" y="206551"/>
          <a:ext cx="3604468" cy="2288837"/>
        </a:xfrm>
        <a:prstGeom prst="roundRect">
          <a:avLst>
            <a:gd name="adj" fmla="val 10000"/>
          </a:avLst>
        </a:prstGeom>
        <a:solidFill>
          <a:schemeClr val="accent2">
            <a:alpha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FDE6E-6DA6-4B0E-8FE2-473E52B42EFE}">
      <dsp:nvSpPr>
        <dsp:cNvPr id="0" name=""/>
        <dsp:cNvSpPr/>
      </dsp:nvSpPr>
      <dsp:spPr>
        <a:xfrm>
          <a:off x="401523" y="587023"/>
          <a:ext cx="3604468" cy="2288837"/>
        </a:xfrm>
        <a:prstGeom prst="roundRect">
          <a:avLst>
            <a:gd name="adj" fmla="val 10000"/>
          </a:avLst>
        </a:prstGeom>
        <a:solidFill>
          <a:schemeClr val="lt1">
            <a:alpha val="90000"/>
            <a:hueOff val="0"/>
            <a:satOff val="0"/>
            <a:lumOff val="0"/>
            <a:alphaOff val="0"/>
          </a:schemeClr>
        </a:solidFill>
        <a:ln w="19050" cap="flat" cmpd="sng" algn="ctr">
          <a:solidFill>
            <a:srgbClr val="00256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t>The 90-minute literacy block lesson plan may not be suitable for all classroom settings, particularly in lower elementary grades.</a:t>
          </a:r>
        </a:p>
      </dsp:txBody>
      <dsp:txXfrm>
        <a:off x="468561" y="654061"/>
        <a:ext cx="3470392" cy="2154761"/>
      </dsp:txXfrm>
    </dsp:sp>
    <dsp:sp modelId="{34A98AA4-2C8A-4DF1-AE58-CB0C14BA0145}">
      <dsp:nvSpPr>
        <dsp:cNvPr id="0" name=""/>
        <dsp:cNvSpPr/>
      </dsp:nvSpPr>
      <dsp:spPr>
        <a:xfrm>
          <a:off x="4406488" y="206551"/>
          <a:ext cx="3604468" cy="2288837"/>
        </a:xfrm>
        <a:prstGeom prst="roundRect">
          <a:avLst>
            <a:gd name="adj" fmla="val 10000"/>
          </a:avLst>
        </a:prstGeom>
        <a:solidFill>
          <a:srgbClr val="6ED0FF">
            <a:alpha val="8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A783B-57BD-48DB-9C61-9F04A80A9BB5}">
      <dsp:nvSpPr>
        <dsp:cNvPr id="0" name=""/>
        <dsp:cNvSpPr/>
      </dsp:nvSpPr>
      <dsp:spPr>
        <a:xfrm>
          <a:off x="4806984" y="587023"/>
          <a:ext cx="3604468" cy="2288837"/>
        </a:xfrm>
        <a:prstGeom prst="roundRect">
          <a:avLst>
            <a:gd name="adj" fmla="val 10000"/>
          </a:avLst>
        </a:prstGeom>
        <a:solidFill>
          <a:schemeClr val="lt1">
            <a:alpha val="9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mj-lt"/>
            <a:buNone/>
          </a:pPr>
          <a:r>
            <a:rPr lang="en-US" sz="1700" kern="1200" dirty="0"/>
            <a:t>Lesson plan can be complemented by other performance assessment approaches such as video of teaching based on the lesson plan, exams that include real classroom scenarios, or a self-reflection on the thinking process of making the lesson plan.</a:t>
          </a:r>
        </a:p>
      </dsp:txBody>
      <dsp:txXfrm>
        <a:off x="4874022" y="654061"/>
        <a:ext cx="3470392" cy="215476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F6725-BA10-4774-A146-0B790C02AB37}" type="datetimeFigureOut">
              <a:rPr lang="en-US" smtClean="0"/>
              <a:t>4/6/26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810D7-3B03-4C7E-B32E-DA6BFBB8F764}" type="slidenum">
              <a:rPr lang="en-US" smtClean="0"/>
              <a:t>‹#›</a:t>
            </a:fld>
            <a:endParaRPr lang="en-US"/>
          </a:p>
        </p:txBody>
      </p:sp>
    </p:spTree>
    <p:extLst>
      <p:ext uri="{BB962C8B-B14F-4D97-AF65-F5344CB8AC3E}">
        <p14:creationId xmlns:p14="http://schemas.microsoft.com/office/powerpoint/2010/main" val="2955392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B990F-3ED3-73A8-7915-0120890537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01B7B-A010-3609-F2E6-9C2DBBA65D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8578BD-4CEE-4258-2D48-923601C89F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6C2432-F924-68A0-18E8-2791F35A363E}"/>
              </a:ext>
            </a:extLst>
          </p:cNvPr>
          <p:cNvSpPr>
            <a:spLocks noGrp="1"/>
          </p:cNvSpPr>
          <p:nvPr>
            <p:ph type="sldNum" sz="quarter" idx="5"/>
          </p:nvPr>
        </p:nvSpPr>
        <p:spPr/>
        <p:txBody>
          <a:bodyPr/>
          <a:lstStyle/>
          <a:p>
            <a:fld id="{3D5810D7-3B03-4C7E-B32E-DA6BFBB8F764}" type="slidenum">
              <a:rPr lang="en-US" smtClean="0"/>
              <a:t>7</a:t>
            </a:fld>
            <a:endParaRPr lang="en-US"/>
          </a:p>
        </p:txBody>
      </p:sp>
    </p:spTree>
    <p:extLst>
      <p:ext uri="{BB962C8B-B14F-4D97-AF65-F5344CB8AC3E}">
        <p14:creationId xmlns:p14="http://schemas.microsoft.com/office/powerpoint/2010/main" val="115653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CE5EC-E42C-3A35-868F-D3FEA5C14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9404C-0847-2589-27C3-695408BD6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38B06-8AFE-F532-59F5-C045E6CCBA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AFB662-6002-4E96-0C34-36022664E791}"/>
              </a:ext>
            </a:extLst>
          </p:cNvPr>
          <p:cNvSpPr>
            <a:spLocks noGrp="1"/>
          </p:cNvSpPr>
          <p:nvPr>
            <p:ph type="sldNum" sz="quarter" idx="5"/>
          </p:nvPr>
        </p:nvSpPr>
        <p:spPr/>
        <p:txBody>
          <a:bodyPr/>
          <a:lstStyle/>
          <a:p>
            <a:fld id="{3D5810D7-3B03-4C7E-B32E-DA6BFBB8F764}" type="slidenum">
              <a:rPr lang="en-US" smtClean="0"/>
              <a:t>20</a:t>
            </a:fld>
            <a:endParaRPr lang="en-US"/>
          </a:p>
        </p:txBody>
      </p:sp>
    </p:spTree>
    <p:extLst>
      <p:ext uri="{BB962C8B-B14F-4D97-AF65-F5344CB8AC3E}">
        <p14:creationId xmlns:p14="http://schemas.microsoft.com/office/powerpoint/2010/main" val="76591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DE05C-9AA0-481B-3D80-623FA8477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C2F8F-AB38-A3B5-4292-88D661EFA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A7EED-43DB-79D6-70DC-50CC307C4E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B67DB4-9B37-760A-9627-206ABD69E475}"/>
              </a:ext>
            </a:extLst>
          </p:cNvPr>
          <p:cNvSpPr>
            <a:spLocks noGrp="1"/>
          </p:cNvSpPr>
          <p:nvPr>
            <p:ph type="sldNum" sz="quarter" idx="5"/>
          </p:nvPr>
        </p:nvSpPr>
        <p:spPr/>
        <p:txBody>
          <a:bodyPr/>
          <a:lstStyle/>
          <a:p>
            <a:fld id="{3D5810D7-3B03-4C7E-B32E-DA6BFBB8F764}" type="slidenum">
              <a:rPr lang="en-US" smtClean="0"/>
              <a:t>28</a:t>
            </a:fld>
            <a:endParaRPr lang="en-US"/>
          </a:p>
        </p:txBody>
      </p:sp>
    </p:spTree>
    <p:extLst>
      <p:ext uri="{BB962C8B-B14F-4D97-AF65-F5344CB8AC3E}">
        <p14:creationId xmlns:p14="http://schemas.microsoft.com/office/powerpoint/2010/main" val="65346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85CDA-BBA9-BA05-7B32-6C9DE23DCF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77E46-9BDF-804A-21A2-D36CCBD0D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0D90B-4D13-5568-6E64-C91ACF8CED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9139EB-AAA3-54EB-4E4B-3365904ED9A1}"/>
              </a:ext>
            </a:extLst>
          </p:cNvPr>
          <p:cNvSpPr>
            <a:spLocks noGrp="1"/>
          </p:cNvSpPr>
          <p:nvPr>
            <p:ph type="sldNum" sz="quarter" idx="5"/>
          </p:nvPr>
        </p:nvSpPr>
        <p:spPr/>
        <p:txBody>
          <a:bodyPr/>
          <a:lstStyle/>
          <a:p>
            <a:fld id="{3D5810D7-3B03-4C7E-B32E-DA6BFBB8F764}" type="slidenum">
              <a:rPr lang="en-US" smtClean="0"/>
              <a:t>35</a:t>
            </a:fld>
            <a:endParaRPr lang="en-US"/>
          </a:p>
        </p:txBody>
      </p:sp>
    </p:spTree>
    <p:extLst>
      <p:ext uri="{BB962C8B-B14F-4D97-AF65-F5344CB8AC3E}">
        <p14:creationId xmlns:p14="http://schemas.microsoft.com/office/powerpoint/2010/main" val="3066759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CD9F2-1AA7-BABC-9CAE-C2FB3DD79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51994-221B-8E98-190B-0E4EC3055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6B6FC-428A-DFBA-C787-87EEC3A13C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E68650-49B1-2DF6-6B72-9A5F053FA6FF}"/>
              </a:ext>
            </a:extLst>
          </p:cNvPr>
          <p:cNvSpPr>
            <a:spLocks noGrp="1"/>
          </p:cNvSpPr>
          <p:nvPr>
            <p:ph type="sldNum" sz="quarter" idx="5"/>
          </p:nvPr>
        </p:nvSpPr>
        <p:spPr/>
        <p:txBody>
          <a:bodyPr/>
          <a:lstStyle/>
          <a:p>
            <a:fld id="{3D5810D7-3B03-4C7E-B32E-DA6BFBB8F764}" type="slidenum">
              <a:rPr lang="en-US" smtClean="0"/>
              <a:t>37</a:t>
            </a:fld>
            <a:endParaRPr lang="en-US"/>
          </a:p>
        </p:txBody>
      </p:sp>
    </p:spTree>
    <p:extLst>
      <p:ext uri="{BB962C8B-B14F-4D97-AF65-F5344CB8AC3E}">
        <p14:creationId xmlns:p14="http://schemas.microsoft.com/office/powerpoint/2010/main" val="2792844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F09EB-7887-6430-7D2A-04EF7B0E8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C0341-9D06-4B56-43F9-AF8C98C6E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E1C39-DB41-2B73-DFEF-0B13CBF6AF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BF7458-E83D-B1BD-C12B-E0BB6ED79F3C}"/>
              </a:ext>
            </a:extLst>
          </p:cNvPr>
          <p:cNvSpPr>
            <a:spLocks noGrp="1"/>
          </p:cNvSpPr>
          <p:nvPr>
            <p:ph type="sldNum" sz="quarter" idx="5"/>
          </p:nvPr>
        </p:nvSpPr>
        <p:spPr/>
        <p:txBody>
          <a:bodyPr/>
          <a:lstStyle/>
          <a:p>
            <a:fld id="{3D5810D7-3B03-4C7E-B32E-DA6BFBB8F764}" type="slidenum">
              <a:rPr lang="en-US" smtClean="0"/>
              <a:t>38</a:t>
            </a:fld>
            <a:endParaRPr lang="en-US"/>
          </a:p>
        </p:txBody>
      </p:sp>
    </p:spTree>
    <p:extLst>
      <p:ext uri="{BB962C8B-B14F-4D97-AF65-F5344CB8AC3E}">
        <p14:creationId xmlns:p14="http://schemas.microsoft.com/office/powerpoint/2010/main" val="374239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87E02-15A1-5D14-33A2-E7A9A808E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6199B-386D-4962-B99D-88BD3D5A3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AA930-A7D3-30DA-D6C9-8AD382BCCB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A21F31-C628-AD28-12BA-8FF0EAEC0A24}"/>
              </a:ext>
            </a:extLst>
          </p:cNvPr>
          <p:cNvSpPr>
            <a:spLocks noGrp="1"/>
          </p:cNvSpPr>
          <p:nvPr>
            <p:ph type="sldNum" sz="quarter" idx="5"/>
          </p:nvPr>
        </p:nvSpPr>
        <p:spPr/>
        <p:txBody>
          <a:bodyPr/>
          <a:lstStyle/>
          <a:p>
            <a:fld id="{3D5810D7-3B03-4C7E-B32E-DA6BFBB8F764}" type="slidenum">
              <a:rPr lang="en-US" smtClean="0"/>
              <a:t>10</a:t>
            </a:fld>
            <a:endParaRPr lang="en-US"/>
          </a:p>
        </p:txBody>
      </p:sp>
    </p:spTree>
    <p:extLst>
      <p:ext uri="{BB962C8B-B14F-4D97-AF65-F5344CB8AC3E}">
        <p14:creationId xmlns:p14="http://schemas.microsoft.com/office/powerpoint/2010/main" val="284548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AA162-876D-7387-3B35-94C38A275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71A64-ED2F-F78E-6EB4-BA73CCEF5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8FDB1-49ED-A24F-D56B-5972ADBD7C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0ECC23-1184-2B47-5FF0-E241928B1DA6}"/>
              </a:ext>
            </a:extLst>
          </p:cNvPr>
          <p:cNvSpPr>
            <a:spLocks noGrp="1"/>
          </p:cNvSpPr>
          <p:nvPr>
            <p:ph type="sldNum" sz="quarter" idx="5"/>
          </p:nvPr>
        </p:nvSpPr>
        <p:spPr/>
        <p:txBody>
          <a:bodyPr/>
          <a:lstStyle/>
          <a:p>
            <a:fld id="{3D5810D7-3B03-4C7E-B32E-DA6BFBB8F764}" type="slidenum">
              <a:rPr lang="en-US" smtClean="0"/>
              <a:t>12</a:t>
            </a:fld>
            <a:endParaRPr lang="en-US"/>
          </a:p>
        </p:txBody>
      </p:sp>
    </p:spTree>
    <p:extLst>
      <p:ext uri="{BB962C8B-B14F-4D97-AF65-F5344CB8AC3E}">
        <p14:creationId xmlns:p14="http://schemas.microsoft.com/office/powerpoint/2010/main" val="240005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804F3-1435-C23D-8DB7-E505CFEAE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6CF93-A254-52EA-D2F1-EEA2E8F70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8B0A9B-D577-19ED-D7A4-DD28E2473E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D4D43B-A098-E08F-B4EC-111CBB01A2FF}"/>
              </a:ext>
            </a:extLst>
          </p:cNvPr>
          <p:cNvSpPr>
            <a:spLocks noGrp="1"/>
          </p:cNvSpPr>
          <p:nvPr>
            <p:ph type="sldNum" sz="quarter" idx="5"/>
          </p:nvPr>
        </p:nvSpPr>
        <p:spPr/>
        <p:txBody>
          <a:bodyPr/>
          <a:lstStyle/>
          <a:p>
            <a:fld id="{3D5810D7-3B03-4C7E-B32E-DA6BFBB8F764}" type="slidenum">
              <a:rPr lang="en-US" smtClean="0"/>
              <a:t>14</a:t>
            </a:fld>
            <a:endParaRPr lang="en-US"/>
          </a:p>
        </p:txBody>
      </p:sp>
    </p:spTree>
    <p:extLst>
      <p:ext uri="{BB962C8B-B14F-4D97-AF65-F5344CB8AC3E}">
        <p14:creationId xmlns:p14="http://schemas.microsoft.com/office/powerpoint/2010/main" val="228609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5B90C-EE2C-DDC0-F1F3-6ABAC1A8D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B29DA-5B40-7C3A-D3B9-76CA61086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BCC4F-F396-B751-F781-D9071968DC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1388A1-DEC5-F4DC-5DC1-4CAF3C318AB7}"/>
              </a:ext>
            </a:extLst>
          </p:cNvPr>
          <p:cNvSpPr>
            <a:spLocks noGrp="1"/>
          </p:cNvSpPr>
          <p:nvPr>
            <p:ph type="sldNum" sz="quarter" idx="5"/>
          </p:nvPr>
        </p:nvSpPr>
        <p:spPr/>
        <p:txBody>
          <a:bodyPr/>
          <a:lstStyle/>
          <a:p>
            <a:fld id="{3D5810D7-3B03-4C7E-B32E-DA6BFBB8F764}" type="slidenum">
              <a:rPr lang="en-US" smtClean="0"/>
              <a:t>15</a:t>
            </a:fld>
            <a:endParaRPr lang="en-US"/>
          </a:p>
        </p:txBody>
      </p:sp>
    </p:spTree>
    <p:extLst>
      <p:ext uri="{BB962C8B-B14F-4D97-AF65-F5344CB8AC3E}">
        <p14:creationId xmlns:p14="http://schemas.microsoft.com/office/powerpoint/2010/main" val="376171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D76BB-38C2-D8D6-2412-1FC9D67EE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BA9C8-9EB4-FD9E-C6FC-AAA92367A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6A849-DE8B-A938-5DAA-5772F94970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E707C7-BBC4-CDAE-17AA-FA5B9AB6EE81}"/>
              </a:ext>
            </a:extLst>
          </p:cNvPr>
          <p:cNvSpPr>
            <a:spLocks noGrp="1"/>
          </p:cNvSpPr>
          <p:nvPr>
            <p:ph type="sldNum" sz="quarter" idx="5"/>
          </p:nvPr>
        </p:nvSpPr>
        <p:spPr/>
        <p:txBody>
          <a:bodyPr/>
          <a:lstStyle/>
          <a:p>
            <a:fld id="{3D5810D7-3B03-4C7E-B32E-DA6BFBB8F764}" type="slidenum">
              <a:rPr lang="en-US" smtClean="0"/>
              <a:t>16</a:t>
            </a:fld>
            <a:endParaRPr lang="en-US"/>
          </a:p>
        </p:txBody>
      </p:sp>
    </p:spTree>
    <p:extLst>
      <p:ext uri="{BB962C8B-B14F-4D97-AF65-F5344CB8AC3E}">
        <p14:creationId xmlns:p14="http://schemas.microsoft.com/office/powerpoint/2010/main" val="79476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F8263-6CA2-C5D6-337A-BDBCCA15E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E321A-079F-3660-151F-7EB0830BE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AF5DF-9F72-D6B5-7704-02788FFA79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748F69-674C-3300-C4FA-D411F9E1AA20}"/>
              </a:ext>
            </a:extLst>
          </p:cNvPr>
          <p:cNvSpPr>
            <a:spLocks noGrp="1"/>
          </p:cNvSpPr>
          <p:nvPr>
            <p:ph type="sldNum" sz="quarter" idx="5"/>
          </p:nvPr>
        </p:nvSpPr>
        <p:spPr/>
        <p:txBody>
          <a:bodyPr/>
          <a:lstStyle/>
          <a:p>
            <a:fld id="{3D5810D7-3B03-4C7E-B32E-DA6BFBB8F764}" type="slidenum">
              <a:rPr lang="en-US" smtClean="0"/>
              <a:t>17</a:t>
            </a:fld>
            <a:endParaRPr lang="en-US"/>
          </a:p>
        </p:txBody>
      </p:sp>
    </p:spTree>
    <p:extLst>
      <p:ext uri="{BB962C8B-B14F-4D97-AF65-F5344CB8AC3E}">
        <p14:creationId xmlns:p14="http://schemas.microsoft.com/office/powerpoint/2010/main" val="390944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7ECDC-D691-26DC-396E-E0ADA3C84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456A0-E753-4733-850F-6FA5A6680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F8BAC0-4AE8-3B10-C98A-EA5C725CD1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5C472E-CB7E-6E70-BED6-51B6D317A784}"/>
              </a:ext>
            </a:extLst>
          </p:cNvPr>
          <p:cNvSpPr>
            <a:spLocks noGrp="1"/>
          </p:cNvSpPr>
          <p:nvPr>
            <p:ph type="sldNum" sz="quarter" idx="5"/>
          </p:nvPr>
        </p:nvSpPr>
        <p:spPr/>
        <p:txBody>
          <a:bodyPr/>
          <a:lstStyle/>
          <a:p>
            <a:fld id="{3D5810D7-3B03-4C7E-B32E-DA6BFBB8F764}" type="slidenum">
              <a:rPr lang="en-US" smtClean="0"/>
              <a:t>18</a:t>
            </a:fld>
            <a:endParaRPr lang="en-US"/>
          </a:p>
        </p:txBody>
      </p:sp>
    </p:spTree>
    <p:extLst>
      <p:ext uri="{BB962C8B-B14F-4D97-AF65-F5344CB8AC3E}">
        <p14:creationId xmlns:p14="http://schemas.microsoft.com/office/powerpoint/2010/main" val="97139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FE06F-B048-0B0A-2816-AF39E412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C760D-DE28-7353-11EA-3730BC5A1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111E8-C7EF-6018-CA16-FBDA90AB3B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5DCE6D-08AE-3026-55B6-72708B4BCE56}"/>
              </a:ext>
            </a:extLst>
          </p:cNvPr>
          <p:cNvSpPr>
            <a:spLocks noGrp="1"/>
          </p:cNvSpPr>
          <p:nvPr>
            <p:ph type="sldNum" sz="quarter" idx="5"/>
          </p:nvPr>
        </p:nvSpPr>
        <p:spPr/>
        <p:txBody>
          <a:bodyPr/>
          <a:lstStyle/>
          <a:p>
            <a:fld id="{3D5810D7-3B03-4C7E-B32E-DA6BFBB8F764}" type="slidenum">
              <a:rPr lang="en-US" smtClean="0"/>
              <a:t>19</a:t>
            </a:fld>
            <a:endParaRPr lang="en-US"/>
          </a:p>
        </p:txBody>
      </p:sp>
    </p:spTree>
    <p:extLst>
      <p:ext uri="{BB962C8B-B14F-4D97-AF65-F5344CB8AC3E}">
        <p14:creationId xmlns:p14="http://schemas.microsoft.com/office/powerpoint/2010/main" val="117925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F8EF-3025-FEAF-A61F-3280D13501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A9E86D-07ED-BFA3-D011-22EC78C7EB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A3D9CD-0F25-C151-CD4B-81314225169E}"/>
              </a:ext>
            </a:extLst>
          </p:cNvPr>
          <p:cNvSpPr>
            <a:spLocks noGrp="1"/>
          </p:cNvSpPr>
          <p:nvPr>
            <p:ph type="dt" sz="half" idx="10"/>
          </p:nvPr>
        </p:nvSpPr>
        <p:spPr/>
        <p:txBody>
          <a:bodyPr/>
          <a:lstStyle/>
          <a:p>
            <a:fld id="{BCBF770C-8B17-4D3A-B14D-89A6C9FDBE00}" type="datetimeFigureOut">
              <a:rPr lang="en-US" smtClean="0"/>
              <a:t>4/6/26</a:t>
            </a:fld>
            <a:endParaRPr lang="en-US"/>
          </a:p>
        </p:txBody>
      </p:sp>
      <p:sp>
        <p:nvSpPr>
          <p:cNvPr id="5" name="Footer Placeholder 4">
            <a:extLst>
              <a:ext uri="{FF2B5EF4-FFF2-40B4-BE49-F238E27FC236}">
                <a16:creationId xmlns:a16="http://schemas.microsoft.com/office/drawing/2014/main" id="{A99A1B89-2BEF-AFBD-929F-EFECBCE60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85C50-3E90-9F41-709E-7FB85FCD777E}"/>
              </a:ext>
            </a:extLst>
          </p:cNvPr>
          <p:cNvSpPr>
            <a:spLocks noGrp="1"/>
          </p:cNvSpPr>
          <p:nvPr>
            <p:ph type="sldNum" sz="quarter" idx="12"/>
          </p:nvPr>
        </p:nvSpPr>
        <p:spPr/>
        <p:txBody>
          <a:bodyPr/>
          <a:lstStyle/>
          <a:p>
            <a:fld id="{A134D9ED-7F40-40F3-96D0-CD4AA7F71ED8}" type="slidenum">
              <a:rPr lang="en-US" smtClean="0"/>
              <a:t>‹#›</a:t>
            </a:fld>
            <a:endParaRPr lang="en-US"/>
          </a:p>
        </p:txBody>
      </p:sp>
    </p:spTree>
    <p:extLst>
      <p:ext uri="{BB962C8B-B14F-4D97-AF65-F5344CB8AC3E}">
        <p14:creationId xmlns:p14="http://schemas.microsoft.com/office/powerpoint/2010/main" val="103304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2EDB-0840-C515-B535-3BFF3C176D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CF057C-E3B0-CB08-6010-73D473231D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33BA9-6FE4-120E-FD4F-3EBA3091B7F7}"/>
              </a:ext>
            </a:extLst>
          </p:cNvPr>
          <p:cNvSpPr>
            <a:spLocks noGrp="1"/>
          </p:cNvSpPr>
          <p:nvPr>
            <p:ph type="dt" sz="half" idx="10"/>
          </p:nvPr>
        </p:nvSpPr>
        <p:spPr/>
        <p:txBody>
          <a:bodyPr/>
          <a:lstStyle/>
          <a:p>
            <a:fld id="{BCBF770C-8B17-4D3A-B14D-89A6C9FDBE00}" type="datetimeFigureOut">
              <a:rPr lang="en-US" smtClean="0"/>
              <a:t>4/6/26</a:t>
            </a:fld>
            <a:endParaRPr lang="en-US"/>
          </a:p>
        </p:txBody>
      </p:sp>
      <p:sp>
        <p:nvSpPr>
          <p:cNvPr id="5" name="Footer Placeholder 4">
            <a:extLst>
              <a:ext uri="{FF2B5EF4-FFF2-40B4-BE49-F238E27FC236}">
                <a16:creationId xmlns:a16="http://schemas.microsoft.com/office/drawing/2014/main" id="{201BA6D6-ACEF-8608-E193-7218451C6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7BA3F-2EBC-F5F0-032A-F9B68B057D20}"/>
              </a:ext>
            </a:extLst>
          </p:cNvPr>
          <p:cNvSpPr>
            <a:spLocks noGrp="1"/>
          </p:cNvSpPr>
          <p:nvPr>
            <p:ph type="sldNum" sz="quarter" idx="12"/>
          </p:nvPr>
        </p:nvSpPr>
        <p:spPr/>
        <p:txBody>
          <a:bodyPr/>
          <a:lstStyle/>
          <a:p>
            <a:fld id="{A134D9ED-7F40-40F3-96D0-CD4AA7F71ED8}" type="slidenum">
              <a:rPr lang="en-US" smtClean="0"/>
              <a:t>‹#›</a:t>
            </a:fld>
            <a:endParaRPr lang="en-US"/>
          </a:p>
        </p:txBody>
      </p:sp>
    </p:spTree>
    <p:extLst>
      <p:ext uri="{BB962C8B-B14F-4D97-AF65-F5344CB8AC3E}">
        <p14:creationId xmlns:p14="http://schemas.microsoft.com/office/powerpoint/2010/main" val="164147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BB66D-9FA3-379D-2907-9C5D6A25D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3FCF55-4B50-88D6-6B1B-EE78C4D44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DAEB8-DFCC-927A-C5AA-7F6D1BB47510}"/>
              </a:ext>
            </a:extLst>
          </p:cNvPr>
          <p:cNvSpPr>
            <a:spLocks noGrp="1"/>
          </p:cNvSpPr>
          <p:nvPr>
            <p:ph type="dt" sz="half" idx="10"/>
          </p:nvPr>
        </p:nvSpPr>
        <p:spPr/>
        <p:txBody>
          <a:bodyPr/>
          <a:lstStyle/>
          <a:p>
            <a:fld id="{BCBF770C-8B17-4D3A-B14D-89A6C9FDBE00}" type="datetimeFigureOut">
              <a:rPr lang="en-US" smtClean="0"/>
              <a:t>4/6/26</a:t>
            </a:fld>
            <a:endParaRPr lang="en-US"/>
          </a:p>
        </p:txBody>
      </p:sp>
      <p:sp>
        <p:nvSpPr>
          <p:cNvPr id="5" name="Footer Placeholder 4">
            <a:extLst>
              <a:ext uri="{FF2B5EF4-FFF2-40B4-BE49-F238E27FC236}">
                <a16:creationId xmlns:a16="http://schemas.microsoft.com/office/drawing/2014/main" id="{0304E3AD-3A2A-3664-1149-4B7AE14AA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ED6B7-B8FE-95F6-7D51-3F8C5DC61C3B}"/>
              </a:ext>
            </a:extLst>
          </p:cNvPr>
          <p:cNvSpPr>
            <a:spLocks noGrp="1"/>
          </p:cNvSpPr>
          <p:nvPr>
            <p:ph type="sldNum" sz="quarter" idx="12"/>
          </p:nvPr>
        </p:nvSpPr>
        <p:spPr/>
        <p:txBody>
          <a:bodyPr/>
          <a:lstStyle/>
          <a:p>
            <a:fld id="{A134D9ED-7F40-40F3-96D0-CD4AA7F71ED8}" type="slidenum">
              <a:rPr lang="en-US" smtClean="0"/>
              <a:t>‹#›</a:t>
            </a:fld>
            <a:endParaRPr lang="en-US"/>
          </a:p>
        </p:txBody>
      </p:sp>
    </p:spTree>
    <p:extLst>
      <p:ext uri="{BB962C8B-B14F-4D97-AF65-F5344CB8AC3E}">
        <p14:creationId xmlns:p14="http://schemas.microsoft.com/office/powerpoint/2010/main" val="198025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FEE9-294C-C757-F4C0-C79912641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353FB7-D104-BDFC-35F9-7334DC52EC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3BD94-A0A5-9E7C-9D5C-858409A64DA3}"/>
              </a:ext>
            </a:extLst>
          </p:cNvPr>
          <p:cNvSpPr>
            <a:spLocks noGrp="1"/>
          </p:cNvSpPr>
          <p:nvPr>
            <p:ph type="dt" sz="half" idx="10"/>
          </p:nvPr>
        </p:nvSpPr>
        <p:spPr/>
        <p:txBody>
          <a:bodyPr/>
          <a:lstStyle/>
          <a:p>
            <a:fld id="{BCBF770C-8B17-4D3A-B14D-89A6C9FDBE00}" type="datetimeFigureOut">
              <a:rPr lang="en-US" smtClean="0"/>
              <a:t>4/6/26</a:t>
            </a:fld>
            <a:endParaRPr lang="en-US"/>
          </a:p>
        </p:txBody>
      </p:sp>
      <p:sp>
        <p:nvSpPr>
          <p:cNvPr id="5" name="Footer Placeholder 4">
            <a:extLst>
              <a:ext uri="{FF2B5EF4-FFF2-40B4-BE49-F238E27FC236}">
                <a16:creationId xmlns:a16="http://schemas.microsoft.com/office/drawing/2014/main" id="{1DA53592-D187-1FE9-FF50-498049AD8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C420C-7BB1-23DE-7E62-6DD157BB3AA8}"/>
              </a:ext>
            </a:extLst>
          </p:cNvPr>
          <p:cNvSpPr>
            <a:spLocks noGrp="1"/>
          </p:cNvSpPr>
          <p:nvPr>
            <p:ph type="sldNum" sz="quarter" idx="12"/>
          </p:nvPr>
        </p:nvSpPr>
        <p:spPr/>
        <p:txBody>
          <a:bodyPr/>
          <a:lstStyle/>
          <a:p>
            <a:fld id="{A134D9ED-7F40-40F3-96D0-CD4AA7F71ED8}" type="slidenum">
              <a:rPr lang="en-US" smtClean="0"/>
              <a:t>‹#›</a:t>
            </a:fld>
            <a:endParaRPr lang="en-US"/>
          </a:p>
        </p:txBody>
      </p:sp>
    </p:spTree>
    <p:extLst>
      <p:ext uri="{BB962C8B-B14F-4D97-AF65-F5344CB8AC3E}">
        <p14:creationId xmlns:p14="http://schemas.microsoft.com/office/powerpoint/2010/main" val="237210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C0EF-DCB7-3C1D-40F8-11653A0609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B1F2D5-2DF0-33C3-92DD-A4352434B7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E74ACA-2915-6FE7-180A-44BF35FE0705}"/>
              </a:ext>
            </a:extLst>
          </p:cNvPr>
          <p:cNvSpPr>
            <a:spLocks noGrp="1"/>
          </p:cNvSpPr>
          <p:nvPr>
            <p:ph type="dt" sz="half" idx="10"/>
          </p:nvPr>
        </p:nvSpPr>
        <p:spPr/>
        <p:txBody>
          <a:bodyPr/>
          <a:lstStyle/>
          <a:p>
            <a:fld id="{BCBF770C-8B17-4D3A-B14D-89A6C9FDBE00}" type="datetimeFigureOut">
              <a:rPr lang="en-US" smtClean="0"/>
              <a:t>4/6/26</a:t>
            </a:fld>
            <a:endParaRPr lang="en-US"/>
          </a:p>
        </p:txBody>
      </p:sp>
      <p:sp>
        <p:nvSpPr>
          <p:cNvPr id="5" name="Footer Placeholder 4">
            <a:extLst>
              <a:ext uri="{FF2B5EF4-FFF2-40B4-BE49-F238E27FC236}">
                <a16:creationId xmlns:a16="http://schemas.microsoft.com/office/drawing/2014/main" id="{A75D90CA-08D5-7626-B133-BF0E19A3C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9D542-5A9A-E96B-9CC9-683269AC6EB0}"/>
              </a:ext>
            </a:extLst>
          </p:cNvPr>
          <p:cNvSpPr>
            <a:spLocks noGrp="1"/>
          </p:cNvSpPr>
          <p:nvPr>
            <p:ph type="sldNum" sz="quarter" idx="12"/>
          </p:nvPr>
        </p:nvSpPr>
        <p:spPr/>
        <p:txBody>
          <a:bodyPr/>
          <a:lstStyle/>
          <a:p>
            <a:fld id="{A134D9ED-7F40-40F3-96D0-CD4AA7F71ED8}" type="slidenum">
              <a:rPr lang="en-US" smtClean="0"/>
              <a:t>‹#›</a:t>
            </a:fld>
            <a:endParaRPr lang="en-US"/>
          </a:p>
        </p:txBody>
      </p:sp>
    </p:spTree>
    <p:extLst>
      <p:ext uri="{BB962C8B-B14F-4D97-AF65-F5344CB8AC3E}">
        <p14:creationId xmlns:p14="http://schemas.microsoft.com/office/powerpoint/2010/main" val="253573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D3C1-612C-1506-0378-B6029108B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82A189-CCC7-C76C-CF8E-46948CF303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95E9AB-9922-D517-6FDC-2D497D3D68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CAC3E2-5063-7A1F-37C4-CB2C17CF4CFC}"/>
              </a:ext>
            </a:extLst>
          </p:cNvPr>
          <p:cNvSpPr>
            <a:spLocks noGrp="1"/>
          </p:cNvSpPr>
          <p:nvPr>
            <p:ph type="dt" sz="half" idx="10"/>
          </p:nvPr>
        </p:nvSpPr>
        <p:spPr/>
        <p:txBody>
          <a:bodyPr/>
          <a:lstStyle/>
          <a:p>
            <a:fld id="{BCBF770C-8B17-4D3A-B14D-89A6C9FDBE00}" type="datetimeFigureOut">
              <a:rPr lang="en-US" smtClean="0"/>
              <a:t>4/6/26</a:t>
            </a:fld>
            <a:endParaRPr lang="en-US"/>
          </a:p>
        </p:txBody>
      </p:sp>
      <p:sp>
        <p:nvSpPr>
          <p:cNvPr id="6" name="Footer Placeholder 5">
            <a:extLst>
              <a:ext uri="{FF2B5EF4-FFF2-40B4-BE49-F238E27FC236}">
                <a16:creationId xmlns:a16="http://schemas.microsoft.com/office/drawing/2014/main" id="{34C379D8-A091-DD1B-55BF-D591184F6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C5032-29EA-647C-9D27-2C8BB63AFB41}"/>
              </a:ext>
            </a:extLst>
          </p:cNvPr>
          <p:cNvSpPr>
            <a:spLocks noGrp="1"/>
          </p:cNvSpPr>
          <p:nvPr>
            <p:ph type="sldNum" sz="quarter" idx="12"/>
          </p:nvPr>
        </p:nvSpPr>
        <p:spPr/>
        <p:txBody>
          <a:bodyPr/>
          <a:lstStyle/>
          <a:p>
            <a:fld id="{A134D9ED-7F40-40F3-96D0-CD4AA7F71ED8}" type="slidenum">
              <a:rPr lang="en-US" smtClean="0"/>
              <a:t>‹#›</a:t>
            </a:fld>
            <a:endParaRPr lang="en-US"/>
          </a:p>
        </p:txBody>
      </p:sp>
    </p:spTree>
    <p:extLst>
      <p:ext uri="{BB962C8B-B14F-4D97-AF65-F5344CB8AC3E}">
        <p14:creationId xmlns:p14="http://schemas.microsoft.com/office/powerpoint/2010/main" val="90703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1928-3FE1-8671-3693-07A495ACBB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458DCF-3A89-97C9-CC7B-9A6EE0594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2BBC2-3647-E9E4-D4C5-15817AE23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090A32-9D26-4302-12D6-B9E6670A53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F408A-7C36-83FC-E1D4-65736FACD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DD683F-EB18-5948-51D9-F8FD818CBBEE}"/>
              </a:ext>
            </a:extLst>
          </p:cNvPr>
          <p:cNvSpPr>
            <a:spLocks noGrp="1"/>
          </p:cNvSpPr>
          <p:nvPr>
            <p:ph type="dt" sz="half" idx="10"/>
          </p:nvPr>
        </p:nvSpPr>
        <p:spPr/>
        <p:txBody>
          <a:bodyPr/>
          <a:lstStyle/>
          <a:p>
            <a:fld id="{BCBF770C-8B17-4D3A-B14D-89A6C9FDBE00}" type="datetimeFigureOut">
              <a:rPr lang="en-US" smtClean="0"/>
              <a:t>4/6/26</a:t>
            </a:fld>
            <a:endParaRPr lang="en-US"/>
          </a:p>
        </p:txBody>
      </p:sp>
      <p:sp>
        <p:nvSpPr>
          <p:cNvPr id="8" name="Footer Placeholder 7">
            <a:extLst>
              <a:ext uri="{FF2B5EF4-FFF2-40B4-BE49-F238E27FC236}">
                <a16:creationId xmlns:a16="http://schemas.microsoft.com/office/drawing/2014/main" id="{A091CA9C-CB1F-3B04-DED2-65264B6A44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3E0195-5495-6730-AC84-692B238D3432}"/>
              </a:ext>
            </a:extLst>
          </p:cNvPr>
          <p:cNvSpPr>
            <a:spLocks noGrp="1"/>
          </p:cNvSpPr>
          <p:nvPr>
            <p:ph type="sldNum" sz="quarter" idx="12"/>
          </p:nvPr>
        </p:nvSpPr>
        <p:spPr/>
        <p:txBody>
          <a:bodyPr/>
          <a:lstStyle/>
          <a:p>
            <a:fld id="{A134D9ED-7F40-40F3-96D0-CD4AA7F71ED8}" type="slidenum">
              <a:rPr lang="en-US" smtClean="0"/>
              <a:t>‹#›</a:t>
            </a:fld>
            <a:endParaRPr lang="en-US"/>
          </a:p>
        </p:txBody>
      </p:sp>
    </p:spTree>
    <p:extLst>
      <p:ext uri="{BB962C8B-B14F-4D97-AF65-F5344CB8AC3E}">
        <p14:creationId xmlns:p14="http://schemas.microsoft.com/office/powerpoint/2010/main" val="58711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9411-EE39-0742-F165-218EA6D981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BAEE57-CDFA-0990-2799-0E0A22628FC4}"/>
              </a:ext>
            </a:extLst>
          </p:cNvPr>
          <p:cNvSpPr>
            <a:spLocks noGrp="1"/>
          </p:cNvSpPr>
          <p:nvPr>
            <p:ph type="dt" sz="half" idx="10"/>
          </p:nvPr>
        </p:nvSpPr>
        <p:spPr/>
        <p:txBody>
          <a:bodyPr/>
          <a:lstStyle/>
          <a:p>
            <a:fld id="{BCBF770C-8B17-4D3A-B14D-89A6C9FDBE00}" type="datetimeFigureOut">
              <a:rPr lang="en-US" smtClean="0"/>
              <a:t>4/6/26</a:t>
            </a:fld>
            <a:endParaRPr lang="en-US"/>
          </a:p>
        </p:txBody>
      </p:sp>
      <p:sp>
        <p:nvSpPr>
          <p:cNvPr id="4" name="Footer Placeholder 3">
            <a:extLst>
              <a:ext uri="{FF2B5EF4-FFF2-40B4-BE49-F238E27FC236}">
                <a16:creationId xmlns:a16="http://schemas.microsoft.com/office/drawing/2014/main" id="{DA489BDD-9B54-6539-7688-1B7EA4AA80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B85EBB-DC94-9486-017E-EBE0080F8DDE}"/>
              </a:ext>
            </a:extLst>
          </p:cNvPr>
          <p:cNvSpPr>
            <a:spLocks noGrp="1"/>
          </p:cNvSpPr>
          <p:nvPr>
            <p:ph type="sldNum" sz="quarter" idx="12"/>
          </p:nvPr>
        </p:nvSpPr>
        <p:spPr/>
        <p:txBody>
          <a:bodyPr/>
          <a:lstStyle/>
          <a:p>
            <a:fld id="{A134D9ED-7F40-40F3-96D0-CD4AA7F71ED8}" type="slidenum">
              <a:rPr lang="en-US" smtClean="0"/>
              <a:t>‹#›</a:t>
            </a:fld>
            <a:endParaRPr lang="en-US"/>
          </a:p>
        </p:txBody>
      </p:sp>
    </p:spTree>
    <p:extLst>
      <p:ext uri="{BB962C8B-B14F-4D97-AF65-F5344CB8AC3E}">
        <p14:creationId xmlns:p14="http://schemas.microsoft.com/office/powerpoint/2010/main" val="410517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37CE7-5520-8A77-04C2-753C4292A24B}"/>
              </a:ext>
            </a:extLst>
          </p:cNvPr>
          <p:cNvSpPr>
            <a:spLocks noGrp="1"/>
          </p:cNvSpPr>
          <p:nvPr>
            <p:ph type="dt" sz="half" idx="10"/>
          </p:nvPr>
        </p:nvSpPr>
        <p:spPr/>
        <p:txBody>
          <a:bodyPr/>
          <a:lstStyle/>
          <a:p>
            <a:fld id="{BCBF770C-8B17-4D3A-B14D-89A6C9FDBE00}" type="datetimeFigureOut">
              <a:rPr lang="en-US" smtClean="0"/>
              <a:t>4/6/26</a:t>
            </a:fld>
            <a:endParaRPr lang="en-US"/>
          </a:p>
        </p:txBody>
      </p:sp>
      <p:sp>
        <p:nvSpPr>
          <p:cNvPr id="3" name="Footer Placeholder 2">
            <a:extLst>
              <a:ext uri="{FF2B5EF4-FFF2-40B4-BE49-F238E27FC236}">
                <a16:creationId xmlns:a16="http://schemas.microsoft.com/office/drawing/2014/main" id="{84657518-9036-3BE2-7F58-3FB3FF0C45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E4986-3AB6-EA8B-EBB8-0BCD3ECBBE52}"/>
              </a:ext>
            </a:extLst>
          </p:cNvPr>
          <p:cNvSpPr>
            <a:spLocks noGrp="1"/>
          </p:cNvSpPr>
          <p:nvPr>
            <p:ph type="sldNum" sz="quarter" idx="12"/>
          </p:nvPr>
        </p:nvSpPr>
        <p:spPr/>
        <p:txBody>
          <a:bodyPr/>
          <a:lstStyle/>
          <a:p>
            <a:fld id="{A134D9ED-7F40-40F3-96D0-CD4AA7F71ED8}" type="slidenum">
              <a:rPr lang="en-US" smtClean="0"/>
              <a:t>‹#›</a:t>
            </a:fld>
            <a:endParaRPr lang="en-US"/>
          </a:p>
        </p:txBody>
      </p:sp>
    </p:spTree>
    <p:extLst>
      <p:ext uri="{BB962C8B-B14F-4D97-AF65-F5344CB8AC3E}">
        <p14:creationId xmlns:p14="http://schemas.microsoft.com/office/powerpoint/2010/main" val="25695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640B-54B1-4EC6-DA52-4765382B3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32A716-02A6-F843-D4BC-1CC6BCA51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95BCF0-C5CF-E92E-6BB2-2B5DA47B7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438B60-2BD0-77F0-3990-F915695687FE}"/>
              </a:ext>
            </a:extLst>
          </p:cNvPr>
          <p:cNvSpPr>
            <a:spLocks noGrp="1"/>
          </p:cNvSpPr>
          <p:nvPr>
            <p:ph type="dt" sz="half" idx="10"/>
          </p:nvPr>
        </p:nvSpPr>
        <p:spPr/>
        <p:txBody>
          <a:bodyPr/>
          <a:lstStyle/>
          <a:p>
            <a:fld id="{BCBF770C-8B17-4D3A-B14D-89A6C9FDBE00}" type="datetimeFigureOut">
              <a:rPr lang="en-US" smtClean="0"/>
              <a:t>4/6/26</a:t>
            </a:fld>
            <a:endParaRPr lang="en-US"/>
          </a:p>
        </p:txBody>
      </p:sp>
      <p:sp>
        <p:nvSpPr>
          <p:cNvPr id="6" name="Footer Placeholder 5">
            <a:extLst>
              <a:ext uri="{FF2B5EF4-FFF2-40B4-BE49-F238E27FC236}">
                <a16:creationId xmlns:a16="http://schemas.microsoft.com/office/drawing/2014/main" id="{09859631-FE10-1504-A6F3-944A45D18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BCADE2-4ADF-5519-C064-EEA5BFC33B12}"/>
              </a:ext>
            </a:extLst>
          </p:cNvPr>
          <p:cNvSpPr>
            <a:spLocks noGrp="1"/>
          </p:cNvSpPr>
          <p:nvPr>
            <p:ph type="sldNum" sz="quarter" idx="12"/>
          </p:nvPr>
        </p:nvSpPr>
        <p:spPr/>
        <p:txBody>
          <a:bodyPr/>
          <a:lstStyle/>
          <a:p>
            <a:fld id="{A134D9ED-7F40-40F3-96D0-CD4AA7F71ED8}" type="slidenum">
              <a:rPr lang="en-US" smtClean="0"/>
              <a:t>‹#›</a:t>
            </a:fld>
            <a:endParaRPr lang="en-US"/>
          </a:p>
        </p:txBody>
      </p:sp>
    </p:spTree>
    <p:extLst>
      <p:ext uri="{BB962C8B-B14F-4D97-AF65-F5344CB8AC3E}">
        <p14:creationId xmlns:p14="http://schemas.microsoft.com/office/powerpoint/2010/main" val="287964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2526-AB85-9EA9-1158-C5EBB8E6CC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F6AEAF-83EE-AF0C-A25F-09939C341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3EB5E-879F-D49D-1FFF-BD75245E0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F8EC6-2BFA-7ADC-6058-9CF34E0EB9A5}"/>
              </a:ext>
            </a:extLst>
          </p:cNvPr>
          <p:cNvSpPr>
            <a:spLocks noGrp="1"/>
          </p:cNvSpPr>
          <p:nvPr>
            <p:ph type="dt" sz="half" idx="10"/>
          </p:nvPr>
        </p:nvSpPr>
        <p:spPr/>
        <p:txBody>
          <a:bodyPr/>
          <a:lstStyle/>
          <a:p>
            <a:fld id="{BCBF770C-8B17-4D3A-B14D-89A6C9FDBE00}" type="datetimeFigureOut">
              <a:rPr lang="en-US" smtClean="0"/>
              <a:t>4/6/26</a:t>
            </a:fld>
            <a:endParaRPr lang="en-US"/>
          </a:p>
        </p:txBody>
      </p:sp>
      <p:sp>
        <p:nvSpPr>
          <p:cNvPr id="6" name="Footer Placeholder 5">
            <a:extLst>
              <a:ext uri="{FF2B5EF4-FFF2-40B4-BE49-F238E27FC236}">
                <a16:creationId xmlns:a16="http://schemas.microsoft.com/office/drawing/2014/main" id="{BE58E7E2-7007-9441-E7B7-4438EBC2A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55E91-F353-BE71-F666-176C37DF8F16}"/>
              </a:ext>
            </a:extLst>
          </p:cNvPr>
          <p:cNvSpPr>
            <a:spLocks noGrp="1"/>
          </p:cNvSpPr>
          <p:nvPr>
            <p:ph type="sldNum" sz="quarter" idx="12"/>
          </p:nvPr>
        </p:nvSpPr>
        <p:spPr/>
        <p:txBody>
          <a:bodyPr/>
          <a:lstStyle/>
          <a:p>
            <a:fld id="{A134D9ED-7F40-40F3-96D0-CD4AA7F71ED8}" type="slidenum">
              <a:rPr lang="en-US" smtClean="0"/>
              <a:t>‹#›</a:t>
            </a:fld>
            <a:endParaRPr lang="en-US"/>
          </a:p>
        </p:txBody>
      </p:sp>
    </p:spTree>
    <p:extLst>
      <p:ext uri="{BB962C8B-B14F-4D97-AF65-F5344CB8AC3E}">
        <p14:creationId xmlns:p14="http://schemas.microsoft.com/office/powerpoint/2010/main" val="298300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20D264-F2A9-1395-D216-E6A963CE91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435C0-039C-3BFA-5A70-7155CCF4F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06976-8BAC-640C-5838-244C4B7D1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BF770C-8B17-4D3A-B14D-89A6C9FDBE00}" type="datetimeFigureOut">
              <a:rPr lang="en-US" smtClean="0"/>
              <a:t>4/6/26</a:t>
            </a:fld>
            <a:endParaRPr lang="en-US"/>
          </a:p>
        </p:txBody>
      </p:sp>
      <p:sp>
        <p:nvSpPr>
          <p:cNvPr id="5" name="Footer Placeholder 4">
            <a:extLst>
              <a:ext uri="{FF2B5EF4-FFF2-40B4-BE49-F238E27FC236}">
                <a16:creationId xmlns:a16="http://schemas.microsoft.com/office/drawing/2014/main" id="{BCC9D56E-6379-A8A9-07D3-1FDD15FDA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CBEBDF2-DAA4-A971-178B-3D1D7CC92E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34D9ED-7F40-40F3-96D0-CD4AA7F71ED8}" type="slidenum">
              <a:rPr lang="en-US" smtClean="0"/>
              <a:t>‹#›</a:t>
            </a:fld>
            <a:endParaRPr lang="en-US"/>
          </a:p>
        </p:txBody>
      </p:sp>
    </p:spTree>
    <p:extLst>
      <p:ext uri="{BB962C8B-B14F-4D97-AF65-F5344CB8AC3E}">
        <p14:creationId xmlns:p14="http://schemas.microsoft.com/office/powerpoint/2010/main" val="2302355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suzannemyers@ku.edu" TargetMode="External"/><Relationship Id="rId2" Type="http://schemas.openxmlformats.org/officeDocument/2006/relationships/image" Target="../media/image33.svg"/><Relationship Id="rId1" Type="http://schemas.openxmlformats.org/officeDocument/2006/relationships/slideLayout" Target="../slideLayouts/slideLayout2.xml"/><Relationship Id="rId5" Type="http://schemas.openxmlformats.org/officeDocument/2006/relationships/hyperlink" Target="mailto:hlong@ku.edu" TargetMode="External"/><Relationship Id="rId4" Type="http://schemas.openxmlformats.org/officeDocument/2006/relationships/hyperlink" Target="mailto:jwashburn@ku.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95D431-B3EC-42F4-0514-54D30F043569}"/>
              </a:ext>
            </a:extLst>
          </p:cNvPr>
          <p:cNvSpPr/>
          <p:nvPr/>
        </p:nvSpPr>
        <p:spPr>
          <a:xfrm>
            <a:off x="0" y="4288406"/>
            <a:ext cx="8412480" cy="452176"/>
          </a:xfrm>
          <a:prstGeom prst="rect">
            <a:avLst/>
          </a:prstGeom>
          <a:solidFill>
            <a:srgbClr val="002569"/>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prstTxWarp prst="textNoShape">
              <a:avLst/>
            </a:prstTxWarp>
            <a:noAutofit/>
          </a:bodyPr>
          <a:lstStyle/>
          <a:p>
            <a:endParaRPr lang="en-US" dirty="0"/>
          </a:p>
        </p:txBody>
      </p:sp>
      <p:sp>
        <p:nvSpPr>
          <p:cNvPr id="4" name="Rectangle 3">
            <a:extLst>
              <a:ext uri="{FF2B5EF4-FFF2-40B4-BE49-F238E27FC236}">
                <a16:creationId xmlns:a16="http://schemas.microsoft.com/office/drawing/2014/main" id="{EF60C6C8-E300-7E96-016F-A739EEFE5AFA}"/>
              </a:ext>
            </a:extLst>
          </p:cNvPr>
          <p:cNvSpPr/>
          <p:nvPr/>
        </p:nvSpPr>
        <p:spPr>
          <a:xfrm>
            <a:off x="0" y="0"/>
            <a:ext cx="8412480" cy="452176"/>
          </a:xfrm>
          <a:prstGeom prst="rect">
            <a:avLst/>
          </a:prstGeom>
          <a:solidFill>
            <a:srgbClr val="F7AD02"/>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prstTxWarp prst="textNoShape">
              <a:avLst/>
            </a:prstTxWarp>
            <a:noAutofit/>
          </a:bodyPr>
          <a:lstStyle/>
          <a:p>
            <a:endParaRPr lang="en-US" dirty="0"/>
          </a:p>
        </p:txBody>
      </p:sp>
      <p:pic>
        <p:nvPicPr>
          <p:cNvPr id="5" name="Picture 4">
            <a:extLst>
              <a:ext uri="{FF2B5EF4-FFF2-40B4-BE49-F238E27FC236}">
                <a16:creationId xmlns:a16="http://schemas.microsoft.com/office/drawing/2014/main" id="{8857EC74-4C78-3535-5522-030D2D3139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855"/>
          <a:stretch>
            <a:fillRect/>
          </a:stretch>
        </p:blipFill>
        <p:spPr bwMode="auto">
          <a:xfrm>
            <a:off x="8394065" y="2286000"/>
            <a:ext cx="3794760" cy="229108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82B8960-A631-0EA6-40E7-F4D474A034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24" r="5241"/>
          <a:stretch>
            <a:fillRect/>
          </a:stretch>
        </p:blipFill>
        <p:spPr bwMode="auto">
          <a:xfrm>
            <a:off x="8394065" y="0"/>
            <a:ext cx="3794760" cy="2291715"/>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1C263EEB-0DFD-3414-376C-3C911A224FF2}"/>
              </a:ext>
            </a:extLst>
          </p:cNvPr>
          <p:cNvSpPr/>
          <p:nvPr/>
        </p:nvSpPr>
        <p:spPr>
          <a:xfrm>
            <a:off x="0" y="4740582"/>
            <a:ext cx="8603226" cy="2121535"/>
          </a:xfrm>
          <a:prstGeom prst="rect">
            <a:avLst/>
          </a:prstGeom>
          <a:solidFill>
            <a:srgbClr val="6ED0FF"/>
          </a:solidFill>
          <a:ln>
            <a:noFill/>
          </a:ln>
        </p:spPr>
        <p:style>
          <a:lnRef idx="2">
            <a:schemeClr val="accent1">
              <a:shade val="15000"/>
            </a:schemeClr>
          </a:lnRef>
          <a:fillRef idx="1">
            <a:schemeClr val="accent1"/>
          </a:fillRef>
          <a:effectRef idx="0">
            <a:schemeClr val="accent1"/>
          </a:effectRef>
          <a:fontRef idx="minor">
            <a:schemeClr val="lt1"/>
          </a:fontRef>
        </p:style>
        <p:txBody>
          <a:bodyPr rIns="228600" rtlCol="0" anchor="ctr"/>
          <a:lstStyle/>
          <a:p>
            <a:pPr marL="0" marR="182880" algn="r">
              <a:buNone/>
            </a:pPr>
            <a:r>
              <a:rPr lang="en-US" sz="1800" dirty="0">
                <a:solidFill>
                  <a:srgbClr val="002569"/>
                </a:solidFill>
                <a:effectLst/>
                <a:latin typeface="Seaford Display" panose="00000500000000000000" pitchFamily="2" charset="0"/>
                <a:ea typeface="Aptos" panose="020B0004020202020204" pitchFamily="34" charset="0"/>
                <a:cs typeface="Times New Roman" panose="02020603050405020304" pitchFamily="18" charset="0"/>
              </a:rPr>
              <a:t>January 2026</a:t>
            </a:r>
          </a:p>
          <a:p>
            <a:pPr marL="0" marR="182880" algn="r">
              <a:buNone/>
            </a:pPr>
            <a:r>
              <a:rPr lang="en-US" sz="1600" dirty="0">
                <a:solidFill>
                  <a:srgbClr val="002569"/>
                </a:solidFill>
                <a:effectLst/>
                <a:latin typeface="Seaford Display" panose="00000500000000000000" pitchFamily="2" charset="0"/>
                <a:ea typeface="Aptos" panose="020B0004020202020204" pitchFamily="34" charset="0"/>
                <a:cs typeface="Times New Roman" panose="02020603050405020304" pitchFamily="18" charset="0"/>
              </a:rPr>
              <a:t>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0" marR="182880" algn="r">
              <a:spcAft>
                <a:spcPts val="600"/>
              </a:spcAft>
              <a:buNone/>
            </a:pPr>
            <a:r>
              <a:rPr lang="en-US" sz="1800" b="1" cap="all" spc="100" dirty="0">
                <a:solidFill>
                  <a:srgbClr val="002569"/>
                </a:solidFill>
                <a:effectLst/>
                <a:latin typeface="Seaford Display" panose="00000500000000000000" pitchFamily="2" charset="0"/>
                <a:ea typeface="Aptos" panose="020B0004020202020204" pitchFamily="34" charset="0"/>
                <a:cs typeface="Times New Roman (Body CS)"/>
              </a:rPr>
              <a:t>prepared for the Kansas Board of Regents</a:t>
            </a:r>
            <a:endParaRPr lang="en-US" sz="800" cap="all" spc="100" dirty="0">
              <a:solidFill>
                <a:srgbClr val="FFFFFF"/>
              </a:solidFill>
              <a:effectLst/>
              <a:latin typeface="Aptos" panose="020B0004020202020204" pitchFamily="34" charset="0"/>
              <a:ea typeface="Aptos" panose="020B0004020202020204" pitchFamily="34" charset="0"/>
              <a:cs typeface="Times New Roman (Body CS)"/>
            </a:endParaRPr>
          </a:p>
          <a:p>
            <a:pPr marL="0" marR="182880" algn="r">
              <a:spcAft>
                <a:spcPts val="600"/>
              </a:spcAft>
              <a:buNone/>
            </a:pPr>
            <a:r>
              <a:rPr lang="en-US" sz="1600" dirty="0">
                <a:solidFill>
                  <a:srgbClr val="002569"/>
                </a:solidFill>
                <a:effectLst/>
                <a:latin typeface="Seaford Display" panose="00000500000000000000" pitchFamily="2" charset="0"/>
                <a:ea typeface="Aptos" panose="020B0004020202020204" pitchFamily="34" charset="0"/>
                <a:cs typeface="Times New Roman" panose="02020603050405020304" pitchFamily="18" charset="0"/>
              </a:rPr>
              <a:t>by </a:t>
            </a:r>
            <a:r>
              <a:rPr lang="en-US" sz="1400" dirty="0">
                <a:solidFill>
                  <a:srgbClr val="002569"/>
                </a:solidFill>
                <a:effectLst/>
                <a:latin typeface="Seaford Display" panose="00000500000000000000" pitchFamily="2" charset="0"/>
                <a:ea typeface="Aptos" panose="020B0004020202020204" pitchFamily="34" charset="0"/>
                <a:cs typeface="Times New Roman" panose="02020603050405020304" pitchFamily="18" charset="0"/>
              </a:rPr>
              <a:t>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0" marR="182880" algn="r">
              <a:buNone/>
            </a:pPr>
            <a:r>
              <a:rPr lang="en-US" sz="1600" dirty="0">
                <a:solidFill>
                  <a:srgbClr val="002569"/>
                </a:solidFill>
                <a:effectLst/>
                <a:latin typeface="Seaford Display" panose="00000500000000000000" pitchFamily="2" charset="0"/>
                <a:ea typeface="Aptos" panose="020B0004020202020204" pitchFamily="34" charset="0"/>
                <a:cs typeface="Times New Roman" panose="02020603050405020304" pitchFamily="18" charset="0"/>
              </a:rPr>
              <a:t>Suzanne Myers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0" marR="182880" algn="r">
              <a:buNone/>
            </a:pPr>
            <a:r>
              <a:rPr lang="en-US" sz="1600" dirty="0">
                <a:solidFill>
                  <a:srgbClr val="002569"/>
                </a:solidFill>
                <a:effectLst/>
                <a:latin typeface="Seaford Display" panose="00000500000000000000" pitchFamily="2" charset="0"/>
                <a:ea typeface="Aptos" panose="020B0004020202020204" pitchFamily="34" charset="0"/>
                <a:cs typeface="Times New Roman" panose="02020603050405020304" pitchFamily="18" charset="0"/>
              </a:rPr>
              <a:t>Jocelyn Washburn</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0" marR="182880" algn="r">
              <a:buNone/>
            </a:pPr>
            <a:r>
              <a:rPr lang="en-US" sz="1600" dirty="0">
                <a:solidFill>
                  <a:srgbClr val="002569"/>
                </a:solidFill>
                <a:effectLst/>
                <a:latin typeface="Seaford Display" panose="00000500000000000000" pitchFamily="2" charset="0"/>
                <a:ea typeface="Aptos" panose="020B0004020202020204" pitchFamily="34" charset="0"/>
                <a:cs typeface="Times New Roman" panose="02020603050405020304" pitchFamily="18" charset="0"/>
              </a:rPr>
              <a:t>Haiying Long</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B9B59BF-308D-BD65-6F23-D108883AA1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810"/>
          <a:stretch>
            <a:fillRect/>
          </a:stretch>
        </p:blipFill>
        <p:spPr bwMode="auto">
          <a:xfrm>
            <a:off x="8394065" y="4572000"/>
            <a:ext cx="3797935" cy="2286000"/>
          </a:xfrm>
          <a:prstGeom prst="rect">
            <a:avLst/>
          </a:prstGeom>
          <a:ln>
            <a:noFill/>
          </a:ln>
          <a:extLst>
            <a:ext uri="{53640926-AAD7-44D8-BBD7-CCE9431645EC}">
              <a14:shadowObscured xmlns:a14="http://schemas.microsoft.com/office/drawing/2010/main"/>
            </a:ext>
          </a:extLst>
        </p:spPr>
      </p:pic>
      <p:sp>
        <p:nvSpPr>
          <p:cNvPr id="9" name="Text Box 2">
            <a:extLst>
              <a:ext uri="{FF2B5EF4-FFF2-40B4-BE49-F238E27FC236}">
                <a16:creationId xmlns:a16="http://schemas.microsoft.com/office/drawing/2014/main" id="{4C9ACBA2-5E1C-5845-66A5-FA8A86E0C5E1}"/>
              </a:ext>
            </a:extLst>
          </p:cNvPr>
          <p:cNvSpPr txBox="1">
            <a:spLocks noChangeArrowheads="1"/>
          </p:cNvSpPr>
          <p:nvPr/>
        </p:nvSpPr>
        <p:spPr bwMode="auto">
          <a:xfrm>
            <a:off x="357139" y="712763"/>
            <a:ext cx="7754476" cy="3383280"/>
          </a:xfrm>
          <a:prstGeom prst="rect">
            <a:avLst/>
          </a:prstGeom>
          <a:noFill/>
          <a:ln w="9525">
            <a:noFill/>
            <a:miter lim="800000"/>
            <a:headEnd/>
            <a:tailEnd/>
          </a:ln>
        </p:spPr>
        <p:txBody>
          <a:bodyPr rot="0" vert="horz" wrap="square" lIns="91440" tIns="45720" rIns="91440" bIns="45720" anchor="ctr" anchorCtr="0">
            <a:noAutofit/>
          </a:bodyPr>
          <a:lstStyle/>
          <a:p>
            <a:pPr marL="228600" marR="0">
              <a:buNone/>
            </a:pPr>
            <a:r>
              <a:rPr lang="en-US" sz="4800" b="1" kern="1400" cap="all" spc="250" dirty="0">
                <a:solidFill>
                  <a:srgbClr val="002569"/>
                </a:solidFill>
                <a:effectLst>
                  <a:outerShdw blurRad="50800" dist="38100" dir="2700000" algn="tl" rotWithShape="0">
                    <a:prstClr val="black">
                      <a:alpha val="40000"/>
                    </a:prstClr>
                  </a:outerShdw>
                </a:effectLst>
                <a:latin typeface="Seaford Display" panose="00000500000000000000" pitchFamily="2" charset="0"/>
                <a:ea typeface="Times New Roman" panose="02020603050405020304" pitchFamily="18" charset="0"/>
                <a:cs typeface="Times New Roman (Headings CS)"/>
              </a:rPr>
              <a:t>KBOR Blueprint for Literacy Study:  </a:t>
            </a:r>
            <a:endParaRPr lang="en-US" sz="1100" cap="all" spc="100" dirty="0">
              <a:effectLst>
                <a:outerShdw blurRad="50800" dist="38100" dir="2700000" algn="tl" rotWithShape="0">
                  <a:prstClr val="black">
                    <a:alpha val="40000"/>
                  </a:prstClr>
                </a:outerShdw>
              </a:effectLst>
              <a:latin typeface="Aptos" panose="020B0004020202020204" pitchFamily="34" charset="0"/>
              <a:ea typeface="Times New Roman" panose="02020603050405020304" pitchFamily="18" charset="0"/>
              <a:cs typeface="Times New Roman (Body CS)"/>
            </a:endParaRPr>
          </a:p>
          <a:p>
            <a:pPr marL="228600" marR="0">
              <a:buNone/>
            </a:pPr>
            <a:r>
              <a:rPr lang="en-US" sz="2400" b="1" dirty="0">
                <a:solidFill>
                  <a:srgbClr val="002569"/>
                </a:solidFill>
                <a:effectLst/>
                <a:latin typeface="Seaford Display" panose="00000500000000000000" pitchFamily="2" charset="0"/>
                <a:ea typeface="Aptos" panose="020B0004020202020204" pitchFamily="34" charset="0"/>
                <a:cs typeface="Times New Roman" panose="02020603050405020304" pitchFamily="18" charset="0"/>
              </a:rPr>
              <a:t>Advancing literacy excellence across Kansas</a:t>
            </a:r>
            <a:r>
              <a:rPr lang="en-US" sz="1100" dirty="0">
                <a:solidFill>
                  <a:srgbClr val="002569"/>
                </a:solidFill>
                <a:effectLst/>
                <a:latin typeface="Aptos" panose="020B0004020202020204" pitchFamily="34" charset="0"/>
                <a:ea typeface="Aptos" panose="020B0004020202020204" pitchFamily="34" charset="0"/>
                <a:cs typeface="Times New Roman" panose="02020603050405020304" pitchFamily="18" charset="0"/>
              </a:rPr>
              <a:t> </a:t>
            </a:r>
          </a:p>
          <a:p>
            <a:pPr marL="228600" marR="0">
              <a:buNone/>
            </a:pPr>
            <a:endParaRPr lang="en-US" sz="1100" dirty="0">
              <a:solidFill>
                <a:srgbClr val="002569"/>
              </a:solidFill>
              <a:latin typeface="Aptos" panose="020B0004020202020204" pitchFamily="34" charset="0"/>
              <a:ea typeface="Aptos" panose="020B0004020202020204" pitchFamily="34" charset="0"/>
              <a:cs typeface="Times New Roman" panose="02020603050405020304" pitchFamily="18" charset="0"/>
            </a:endParaRPr>
          </a:p>
          <a:p>
            <a:pPr marL="228600" marR="0">
              <a:buNone/>
            </a:pPr>
            <a:endParaRPr lang="en-US" sz="1100" dirty="0">
              <a:solidFill>
                <a:srgbClr val="002569"/>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a:buNone/>
            </a:pPr>
            <a:endParaRPr lang="en-US" sz="1100" dirty="0">
              <a:solidFill>
                <a:srgbClr val="002569"/>
              </a:solidFill>
              <a:latin typeface="Aptos" panose="020B0004020202020204" pitchFamily="34" charset="0"/>
              <a:ea typeface="Aptos" panose="020B0004020202020204" pitchFamily="34" charset="0"/>
              <a:cs typeface="Times New Roman" panose="02020603050405020304" pitchFamily="18" charset="0"/>
            </a:endParaRPr>
          </a:p>
          <a:p>
            <a:pPr marL="228600" marR="0">
              <a:buNone/>
            </a:pPr>
            <a:endParaRPr lang="en-US" sz="1100" dirty="0">
              <a:solidFill>
                <a:srgbClr val="002569"/>
              </a:solidFill>
              <a:effectLst/>
              <a:latin typeface="Aptos" panose="020B0004020202020204" pitchFamily="34" charset="0"/>
              <a:ea typeface="Aptos" panose="020B0004020202020204" pitchFamily="34" charset="0"/>
              <a:cs typeface="Times New Roman" panose="02020603050405020304" pitchFamily="18" charset="0"/>
            </a:endParaRPr>
          </a:p>
          <a:p>
            <a:pPr marL="228600"/>
            <a:r>
              <a:rPr lang="en-US" sz="2000" b="1" dirty="0">
                <a:solidFill>
                  <a:srgbClr val="002569"/>
                </a:solidFill>
                <a:latin typeface="Seaford Display" panose="00000500000000000000" pitchFamily="2" charset="0"/>
                <a:cs typeface="Times New Roman" panose="02020603050405020304" pitchFamily="18" charset="0"/>
              </a:rPr>
              <a:t>A comprehensive review of infrastructure readiness, educator needs, and statewide literacy insights</a:t>
            </a:r>
          </a:p>
          <a:p>
            <a:pPr marL="228600" marR="0">
              <a:buNone/>
            </a:pP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E4B09861-5E15-6E76-AD67-FE2825A97248}"/>
              </a:ext>
            </a:extLst>
          </p:cNvPr>
          <p:cNvCxnSpPr>
            <a:cxnSpLocks/>
          </p:cNvCxnSpPr>
          <p:nvPr/>
        </p:nvCxnSpPr>
        <p:spPr>
          <a:xfrm>
            <a:off x="6902245" y="5240594"/>
            <a:ext cx="1288026"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 name="Picture 1">
            <a:extLst>
              <a:ext uri="{FF2B5EF4-FFF2-40B4-BE49-F238E27FC236}">
                <a16:creationId xmlns:a16="http://schemas.microsoft.com/office/drawing/2014/main" id="{1EF71C49-F8D9-2DFA-BEC5-0ADB53F87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2" y="6092734"/>
            <a:ext cx="3103137" cy="635258"/>
          </a:xfrm>
          <a:prstGeom prst="rect">
            <a:avLst/>
          </a:prstGeom>
        </p:spPr>
      </p:pic>
    </p:spTree>
    <p:extLst>
      <p:ext uri="{BB962C8B-B14F-4D97-AF65-F5344CB8AC3E}">
        <p14:creationId xmlns:p14="http://schemas.microsoft.com/office/powerpoint/2010/main" val="372857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01104-AB17-8632-DE6E-B251A360B78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BA46F1-6385-7D4B-8ACE-80FD0E078CEC}"/>
              </a:ext>
            </a:extLst>
          </p:cNvPr>
          <p:cNvSpPr/>
          <p:nvPr/>
        </p:nvSpPr>
        <p:spPr>
          <a:xfrm>
            <a:off x="0" y="0"/>
            <a:ext cx="457200" cy="2286000"/>
          </a:xfrm>
          <a:prstGeom prst="rect">
            <a:avLst/>
          </a:prstGeom>
          <a:solidFill>
            <a:srgbClr val="6ED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3014607-4219-EFAF-3A79-1CACE5486C7A}"/>
              </a:ext>
            </a:extLst>
          </p:cNvPr>
          <p:cNvSpPr/>
          <p:nvPr/>
        </p:nvSpPr>
        <p:spPr>
          <a:xfrm>
            <a:off x="0" y="2284817"/>
            <a:ext cx="457200" cy="2286000"/>
          </a:xfrm>
          <a:prstGeom prst="rect">
            <a:avLst/>
          </a:prstGeom>
          <a:solidFill>
            <a:srgbClr val="0025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F46B9D1-06E5-BAE3-6B6A-D8AEB0C7DCBE}"/>
              </a:ext>
            </a:extLst>
          </p:cNvPr>
          <p:cNvSpPr/>
          <p:nvPr/>
        </p:nvSpPr>
        <p:spPr>
          <a:xfrm>
            <a:off x="0" y="4572000"/>
            <a:ext cx="457200" cy="2286000"/>
          </a:xfrm>
          <a:prstGeom prst="rect">
            <a:avLst/>
          </a:prstGeom>
          <a:solidFill>
            <a:srgbClr val="F1A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625365D-4098-5D8A-0F90-8CC5E3F424C1}"/>
              </a:ext>
            </a:extLst>
          </p:cNvPr>
          <p:cNvSpPr>
            <a:spLocks noGrp="1"/>
          </p:cNvSpPr>
          <p:nvPr>
            <p:ph type="title"/>
          </p:nvPr>
        </p:nvSpPr>
        <p:spPr>
          <a:xfrm>
            <a:off x="1295400" y="6415"/>
            <a:ext cx="9601200" cy="686927"/>
          </a:xfrm>
        </p:spPr>
        <p:txBody>
          <a:bodyPr>
            <a:normAutofit fontScale="90000"/>
          </a:bodyPr>
          <a:lstStyle/>
          <a:p>
            <a:pPr algn="ctr"/>
            <a:r>
              <a:rPr lang="en-US" sz="3200" b="1" dirty="0"/>
              <a:t>Performance Assessment Validation: Recommendations</a:t>
            </a:r>
            <a:endParaRPr lang="en-US" sz="3200" b="1" dirty="0">
              <a:latin typeface="Seaford" panose="00000500000000000000" pitchFamily="2" charset="0"/>
            </a:endParaRPr>
          </a:p>
        </p:txBody>
      </p:sp>
      <p:sp>
        <p:nvSpPr>
          <p:cNvPr id="20" name="object 17">
            <a:extLst>
              <a:ext uri="{FF2B5EF4-FFF2-40B4-BE49-F238E27FC236}">
                <a16:creationId xmlns:a16="http://schemas.microsoft.com/office/drawing/2014/main" id="{06F57AA6-4F5C-A93A-E73B-CD3E7D0809B4}"/>
              </a:ext>
            </a:extLst>
          </p:cNvPr>
          <p:cNvSpPr/>
          <p:nvPr/>
        </p:nvSpPr>
        <p:spPr>
          <a:xfrm flipV="1">
            <a:off x="394760" y="375582"/>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TextBox 5">
            <a:extLst>
              <a:ext uri="{FF2B5EF4-FFF2-40B4-BE49-F238E27FC236}">
                <a16:creationId xmlns:a16="http://schemas.microsoft.com/office/drawing/2014/main" id="{E6E31B24-3991-57EA-A2F4-B11204A80B65}"/>
              </a:ext>
            </a:extLst>
          </p:cNvPr>
          <p:cNvSpPr txBox="1"/>
          <p:nvPr/>
        </p:nvSpPr>
        <p:spPr>
          <a:xfrm>
            <a:off x="779659" y="846828"/>
            <a:ext cx="5631774" cy="6124754"/>
          </a:xfrm>
          <a:prstGeom prst="rect">
            <a:avLst/>
          </a:prstGeom>
          <a:noFill/>
        </p:spPr>
        <p:txBody>
          <a:bodyPr wrap="square">
            <a:spAutoFit/>
          </a:bodyPr>
          <a:lstStyle/>
          <a:p>
            <a:pPr marL="228600" indent="-228600">
              <a:spcAft>
                <a:spcPts val="1800"/>
              </a:spcAft>
              <a:buFont typeface="Arial" panose="020B0604020202020204" pitchFamily="34" charset="0"/>
              <a:buChar char="•"/>
            </a:pPr>
            <a:r>
              <a:rPr lang="en-US" sz="1600" dirty="0">
                <a:solidFill>
                  <a:srgbClr val="002569"/>
                </a:solidFill>
              </a:rPr>
              <a:t>Include in the lesson plan a section that allows pre-service educators to demonstrate their performance in delivering the structured literacy lesson plan as a whole in real-world reading or writing contexts. </a:t>
            </a:r>
          </a:p>
          <a:p>
            <a:pPr marL="228600" indent="-228600">
              <a:spcAft>
                <a:spcPts val="1800"/>
              </a:spcAft>
              <a:buFont typeface="Arial" panose="020B0604020202020204" pitchFamily="34" charset="0"/>
              <a:buChar char="•"/>
            </a:pPr>
            <a:r>
              <a:rPr lang="en-US" sz="1600" dirty="0">
                <a:solidFill>
                  <a:srgbClr val="002569"/>
                </a:solidFill>
              </a:rPr>
              <a:t>Ask pre-service educators to report characteristics of the classrooms they are teaching and provide clear goals for the lesson at the beginning of the lesson plan.</a:t>
            </a:r>
          </a:p>
          <a:p>
            <a:pPr marL="228600" indent="-228600">
              <a:spcAft>
                <a:spcPts val="1800"/>
              </a:spcAft>
              <a:buFont typeface="Arial" panose="020B0604020202020204" pitchFamily="34" charset="0"/>
              <a:buChar char="•"/>
            </a:pPr>
            <a:r>
              <a:rPr lang="en-US" sz="1600" dirty="0">
                <a:solidFill>
                  <a:srgbClr val="002569"/>
                </a:solidFill>
              </a:rPr>
              <a:t>Include in the lesson plan explicit instructional expectations, require more details on assessments, incorporate multi-model instructional elements, and allow pre-service educators to articulate learning progressions.</a:t>
            </a:r>
          </a:p>
          <a:p>
            <a:pPr marL="228600" indent="-228600">
              <a:spcAft>
                <a:spcPts val="1800"/>
              </a:spcAft>
              <a:buFont typeface="Arial" panose="020B0604020202020204" pitchFamily="34" charset="0"/>
              <a:buChar char="•"/>
            </a:pPr>
            <a:r>
              <a:rPr lang="en-US" sz="1600" dirty="0">
                <a:solidFill>
                  <a:srgbClr val="002569"/>
                </a:solidFill>
              </a:rPr>
              <a:t>Allow more flexibility about the length and contents of the lesson plan, enabling pre-service educators to decide the length and contents of the lesson they work on.</a:t>
            </a:r>
          </a:p>
          <a:p>
            <a:pPr marL="228600" indent="-228600">
              <a:spcAft>
                <a:spcPts val="1800"/>
              </a:spcAft>
              <a:buFont typeface="Arial" panose="020B0604020202020204" pitchFamily="34" charset="0"/>
              <a:buChar char="•"/>
            </a:pPr>
            <a:r>
              <a:rPr lang="en-US" sz="1600" dirty="0">
                <a:solidFill>
                  <a:srgbClr val="002569"/>
                </a:solidFill>
              </a:rPr>
              <a:t>Complement the lesson plan, if any possible, by other ways of measuring pre-service educators’ performance in structured literacy, such as Praxis exam score, class observation, videos of teaching based on the lesson plan, or a self-reflection on the thinking process of making the lesson plan. </a:t>
            </a:r>
          </a:p>
        </p:txBody>
      </p:sp>
      <p:sp>
        <p:nvSpPr>
          <p:cNvPr id="4" name="TextBox 3">
            <a:extLst>
              <a:ext uri="{FF2B5EF4-FFF2-40B4-BE49-F238E27FC236}">
                <a16:creationId xmlns:a16="http://schemas.microsoft.com/office/drawing/2014/main" id="{BAEBFCAA-7FB9-B1BF-8D17-A0B63FC8FAA7}"/>
              </a:ext>
            </a:extLst>
          </p:cNvPr>
          <p:cNvSpPr txBox="1"/>
          <p:nvPr/>
        </p:nvSpPr>
        <p:spPr>
          <a:xfrm>
            <a:off x="6964325" y="1839433"/>
            <a:ext cx="4890979" cy="3693319"/>
          </a:xfrm>
          <a:prstGeom prst="rect">
            <a:avLst/>
          </a:prstGeom>
          <a:solidFill>
            <a:schemeClr val="accent2">
              <a:lumMod val="20000"/>
              <a:lumOff val="80000"/>
            </a:schemeClr>
          </a:solidFill>
        </p:spPr>
        <p:txBody>
          <a:bodyPr wrap="square" rtlCol="0">
            <a:spAutoFit/>
          </a:bodyPr>
          <a:lstStyle/>
          <a:p>
            <a:pPr algn="ctr"/>
            <a:r>
              <a:rPr lang="en-US" sz="2400" b="1" dirty="0"/>
              <a:t>Activities Currently Underway:</a:t>
            </a:r>
          </a:p>
          <a:p>
            <a:endParaRPr lang="en-US" sz="2400" b="1" dirty="0"/>
          </a:p>
          <a:p>
            <a:pPr marL="285750" indent="-285750">
              <a:buFont typeface="Arial" panose="020B0604020202020204" pitchFamily="34" charset="0"/>
              <a:buChar char="•"/>
            </a:pPr>
            <a:r>
              <a:rPr lang="en-US" sz="2400" dirty="0"/>
              <a:t>Work with L7 team to validate newly revised performance assessment tool.</a:t>
            </a:r>
          </a:p>
          <a:p>
            <a:pPr marL="285750" indent="-285750">
              <a:buFont typeface="Arial" panose="020B0604020202020204" pitchFamily="34" charset="0"/>
              <a:buChar char="•"/>
            </a:pPr>
            <a:r>
              <a:rPr lang="en-US" sz="2400" dirty="0"/>
              <a:t>Revision of survey to collect pre-service educator feedback on new performance assessment tool.</a:t>
            </a:r>
          </a:p>
          <a:p>
            <a:endParaRPr lang="en-US" b="1" dirty="0"/>
          </a:p>
        </p:txBody>
      </p:sp>
    </p:spTree>
    <p:extLst>
      <p:ext uri="{BB962C8B-B14F-4D97-AF65-F5344CB8AC3E}">
        <p14:creationId xmlns:p14="http://schemas.microsoft.com/office/powerpoint/2010/main" val="237573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33D35-D6D6-BC6E-ABA7-A8CF70A744C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6BF8B6C-6E26-B8FC-9DF1-05CE609211BB}"/>
              </a:ext>
            </a:extLst>
          </p:cNvPr>
          <p:cNvSpPr/>
          <p:nvPr/>
        </p:nvSpPr>
        <p:spPr>
          <a:xfrm>
            <a:off x="15240" y="4471516"/>
            <a:ext cx="12161520" cy="23864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17">
            <a:extLst>
              <a:ext uri="{FF2B5EF4-FFF2-40B4-BE49-F238E27FC236}">
                <a16:creationId xmlns:a16="http://schemas.microsoft.com/office/drawing/2014/main" id="{4FCB31D6-0C51-D9F0-09E8-71066CB2C159}"/>
              </a:ext>
            </a:extLst>
          </p:cNvPr>
          <p:cNvSpPr/>
          <p:nvPr/>
        </p:nvSpPr>
        <p:spPr>
          <a:xfrm rot="5400000" flipV="1">
            <a:off x="8611917" y="3252604"/>
            <a:ext cx="6583680" cy="339629"/>
          </a:xfrm>
          <a:custGeom>
            <a:avLst/>
            <a:gdLst/>
            <a:ahLst/>
            <a:cxnLst/>
            <a:rect l="l" t="t" r="r" b="b"/>
            <a:pathLst>
              <a:path w="11692890">
                <a:moveTo>
                  <a:pt x="0" y="0"/>
                </a:moveTo>
                <a:lnTo>
                  <a:pt x="11692491" y="0"/>
                </a:ln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sp>
        <p:nvSpPr>
          <p:cNvPr id="2" name="Title 1">
            <a:extLst>
              <a:ext uri="{FF2B5EF4-FFF2-40B4-BE49-F238E27FC236}">
                <a16:creationId xmlns:a16="http://schemas.microsoft.com/office/drawing/2014/main" id="{39AB1D73-562D-4EC8-A9F2-79D52BD5A982}"/>
              </a:ext>
            </a:extLst>
          </p:cNvPr>
          <p:cNvSpPr>
            <a:spLocks noGrp="1"/>
          </p:cNvSpPr>
          <p:nvPr>
            <p:ph type="title"/>
          </p:nvPr>
        </p:nvSpPr>
        <p:spPr>
          <a:xfrm>
            <a:off x="4945624" y="669551"/>
            <a:ext cx="6096579" cy="3201053"/>
          </a:xfrm>
        </p:spPr>
        <p:txBody>
          <a:bodyPr vert="horz" lIns="91440" tIns="45720" rIns="91440" bIns="45720" rtlCol="0" anchor="b">
            <a:normAutofit/>
          </a:bodyPr>
          <a:lstStyle/>
          <a:p>
            <a:pPr algn="ctr"/>
            <a:r>
              <a:rPr lang="en-US" sz="4400" b="1" kern="1200" dirty="0">
                <a:solidFill>
                  <a:schemeClr val="tx1"/>
                </a:solidFill>
                <a:latin typeface="Seaford" panose="00000500000000000000" pitchFamily="2" charset="0"/>
              </a:rPr>
              <a:t>STATEWIDE LITERACY INSTRUCTION AND RESOURCES NEEDS ASSESSMENT</a:t>
            </a:r>
            <a:endParaRPr lang="en-US" sz="4400" kern="1200" dirty="0">
              <a:solidFill>
                <a:schemeClr val="tx1"/>
              </a:solidFill>
              <a:latin typeface="Seaford" panose="00000500000000000000" pitchFamily="2" charset="0"/>
            </a:endParaRPr>
          </a:p>
        </p:txBody>
      </p:sp>
      <p:grpSp>
        <p:nvGrpSpPr>
          <p:cNvPr id="3" name="Group 2">
            <a:extLst>
              <a:ext uri="{FF2B5EF4-FFF2-40B4-BE49-F238E27FC236}">
                <a16:creationId xmlns:a16="http://schemas.microsoft.com/office/drawing/2014/main" id="{A4C1FD38-9973-31E4-1B7C-50B2C4E79E71}"/>
              </a:ext>
            </a:extLst>
          </p:cNvPr>
          <p:cNvGrpSpPr/>
          <p:nvPr/>
        </p:nvGrpSpPr>
        <p:grpSpPr>
          <a:xfrm>
            <a:off x="914841" y="620866"/>
            <a:ext cx="3214707" cy="3298422"/>
            <a:chOff x="118428" y="130578"/>
            <a:chExt cx="2011680" cy="2011680"/>
          </a:xfrm>
        </p:grpSpPr>
        <p:pic>
          <p:nvPicPr>
            <p:cNvPr id="8" name="Picture 7">
              <a:extLst>
                <a:ext uri="{FF2B5EF4-FFF2-40B4-BE49-F238E27FC236}">
                  <a16:creationId xmlns:a16="http://schemas.microsoft.com/office/drawing/2014/main" id="{590A20E4-D6ED-0A2B-8EF0-75EF2EE947C0}"/>
                </a:ext>
              </a:extLst>
            </p:cNvPr>
            <p:cNvPicPr>
              <a:picLocks noChangeAspect="1"/>
            </p:cNvPicPr>
            <p:nvPr/>
          </p:nvPicPr>
          <p:blipFill>
            <a:blip r:embed="rId2"/>
            <a:srcRect l="29573" t="27119" r="43945" b="52679"/>
            <a:stretch>
              <a:fillRect/>
            </a:stretch>
          </p:blipFill>
          <p:spPr>
            <a:xfrm>
              <a:off x="513356" y="721204"/>
              <a:ext cx="816410" cy="415214"/>
            </a:xfrm>
            <a:prstGeom prst="rect">
              <a:avLst/>
            </a:prstGeom>
          </p:spPr>
        </p:pic>
        <p:pic>
          <p:nvPicPr>
            <p:cNvPr id="9" name="Graphic 8" descr="Magnifying glass with solid fill">
              <a:extLst>
                <a:ext uri="{FF2B5EF4-FFF2-40B4-BE49-F238E27FC236}">
                  <a16:creationId xmlns:a16="http://schemas.microsoft.com/office/drawing/2014/main" id="{56A90170-C63F-34E8-D2CD-B8EF7B45C21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8428" y="130578"/>
              <a:ext cx="2011680" cy="2011680"/>
            </a:xfrm>
            <a:prstGeom prst="rect">
              <a:avLst/>
            </a:prstGeom>
          </p:spPr>
        </p:pic>
      </p:grpSp>
    </p:spTree>
    <p:extLst>
      <p:ext uri="{BB962C8B-B14F-4D97-AF65-F5344CB8AC3E}">
        <p14:creationId xmlns:p14="http://schemas.microsoft.com/office/powerpoint/2010/main" val="269162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E6B81-A874-ED7A-B15C-E8D2F60034D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2DA2B7-A0F9-2280-5066-1E02597A480A}"/>
              </a:ext>
            </a:extLst>
          </p:cNvPr>
          <p:cNvSpPr/>
          <p:nvPr/>
        </p:nvSpPr>
        <p:spPr>
          <a:xfrm>
            <a:off x="0" y="0"/>
            <a:ext cx="457200" cy="2286000"/>
          </a:xfrm>
          <a:prstGeom prst="rect">
            <a:avLst/>
          </a:prstGeom>
          <a:solidFill>
            <a:srgbClr val="6ED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498BDFF-F7DA-37BC-CCE4-2DF1F1EAF00F}"/>
              </a:ext>
            </a:extLst>
          </p:cNvPr>
          <p:cNvSpPr/>
          <p:nvPr/>
        </p:nvSpPr>
        <p:spPr>
          <a:xfrm>
            <a:off x="0" y="2284817"/>
            <a:ext cx="457200" cy="2286000"/>
          </a:xfrm>
          <a:prstGeom prst="rect">
            <a:avLst/>
          </a:prstGeom>
          <a:solidFill>
            <a:srgbClr val="0025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E07F22-DD61-704C-5DA5-53A391D18CA9}"/>
              </a:ext>
            </a:extLst>
          </p:cNvPr>
          <p:cNvSpPr/>
          <p:nvPr/>
        </p:nvSpPr>
        <p:spPr>
          <a:xfrm>
            <a:off x="0" y="4572000"/>
            <a:ext cx="457200" cy="2286000"/>
          </a:xfrm>
          <a:prstGeom prst="rect">
            <a:avLst/>
          </a:prstGeom>
          <a:solidFill>
            <a:srgbClr val="F1A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 of Kansas broken in to 7 geographic regions (or catchment areas) with a list detailing the number of schools visited by catchment area.">
            <a:extLst>
              <a:ext uri="{FF2B5EF4-FFF2-40B4-BE49-F238E27FC236}">
                <a16:creationId xmlns:a16="http://schemas.microsoft.com/office/drawing/2014/main" id="{8D4E4F85-19DD-70DF-5409-A5A0FB194E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279" y="1350705"/>
            <a:ext cx="5995867" cy="4748747"/>
          </a:xfrm>
          <a:prstGeom prst="rect">
            <a:avLst/>
          </a:prstGeom>
          <a:noFill/>
          <a:ln w="76200">
            <a:noFill/>
          </a:ln>
        </p:spPr>
      </p:pic>
      <p:sp>
        <p:nvSpPr>
          <p:cNvPr id="19" name="Title 1">
            <a:extLst>
              <a:ext uri="{FF2B5EF4-FFF2-40B4-BE49-F238E27FC236}">
                <a16:creationId xmlns:a16="http://schemas.microsoft.com/office/drawing/2014/main" id="{85F73765-939A-F18F-F2EE-EFA6A492CA38}"/>
              </a:ext>
            </a:extLst>
          </p:cNvPr>
          <p:cNvSpPr>
            <a:spLocks noGrp="1"/>
          </p:cNvSpPr>
          <p:nvPr>
            <p:ph type="title"/>
          </p:nvPr>
        </p:nvSpPr>
        <p:spPr>
          <a:xfrm>
            <a:off x="2496779" y="6415"/>
            <a:ext cx="7198442" cy="686927"/>
          </a:xfrm>
        </p:spPr>
        <p:txBody>
          <a:bodyPr>
            <a:normAutofit/>
          </a:bodyPr>
          <a:lstStyle/>
          <a:p>
            <a:pPr algn="ctr"/>
            <a:r>
              <a:rPr lang="en-US" sz="3200" b="1" dirty="0"/>
              <a:t>Statewide Needs Assessment</a:t>
            </a:r>
            <a:endParaRPr lang="en-US" sz="3200" b="1" dirty="0">
              <a:latin typeface="Seaford" panose="00000500000000000000" pitchFamily="2" charset="0"/>
            </a:endParaRPr>
          </a:p>
        </p:txBody>
      </p:sp>
      <p:sp>
        <p:nvSpPr>
          <p:cNvPr id="20" name="object 17">
            <a:extLst>
              <a:ext uri="{FF2B5EF4-FFF2-40B4-BE49-F238E27FC236}">
                <a16:creationId xmlns:a16="http://schemas.microsoft.com/office/drawing/2014/main" id="{831B54DC-7BC5-0EEC-80DC-7EA36D451279}"/>
              </a:ext>
            </a:extLst>
          </p:cNvPr>
          <p:cNvSpPr/>
          <p:nvPr/>
        </p:nvSpPr>
        <p:spPr>
          <a:xfrm flipV="1">
            <a:off x="198120" y="375582"/>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graphicFrame>
        <p:nvGraphicFramePr>
          <p:cNvPr id="21" name="Table 20">
            <a:extLst>
              <a:ext uri="{FF2B5EF4-FFF2-40B4-BE49-F238E27FC236}">
                <a16:creationId xmlns:a16="http://schemas.microsoft.com/office/drawing/2014/main" id="{C30E1C85-7E81-B697-FDFE-24F7E87CA565}"/>
              </a:ext>
            </a:extLst>
          </p:cNvPr>
          <p:cNvGraphicFramePr>
            <a:graphicFrameLocks noGrp="1"/>
          </p:cNvGraphicFramePr>
          <p:nvPr>
            <p:extLst>
              <p:ext uri="{D42A27DB-BD31-4B8C-83A1-F6EECF244321}">
                <p14:modId xmlns:p14="http://schemas.microsoft.com/office/powerpoint/2010/main" val="170066316"/>
              </p:ext>
            </p:extLst>
          </p:nvPr>
        </p:nvGraphicFramePr>
        <p:xfrm>
          <a:off x="6865763" y="1436217"/>
          <a:ext cx="4788958" cy="3983199"/>
        </p:xfrm>
        <a:graphic>
          <a:graphicData uri="http://schemas.openxmlformats.org/drawingml/2006/table">
            <a:tbl>
              <a:tblPr firstRow="1" bandRow="1">
                <a:tableStyleId>{5C22544A-7EE6-4342-B048-85BDC9FD1C3A}</a:tableStyleId>
              </a:tblPr>
              <a:tblGrid>
                <a:gridCol w="2394479">
                  <a:extLst>
                    <a:ext uri="{9D8B030D-6E8A-4147-A177-3AD203B41FA5}">
                      <a16:colId xmlns:a16="http://schemas.microsoft.com/office/drawing/2014/main" val="2851775284"/>
                    </a:ext>
                  </a:extLst>
                </a:gridCol>
                <a:gridCol w="2394479">
                  <a:extLst>
                    <a:ext uri="{9D8B030D-6E8A-4147-A177-3AD203B41FA5}">
                      <a16:colId xmlns:a16="http://schemas.microsoft.com/office/drawing/2014/main" val="2985720448"/>
                    </a:ext>
                  </a:extLst>
                </a:gridCol>
              </a:tblGrid>
              <a:tr h="642149">
                <a:tc gridSpan="2">
                  <a:txBody>
                    <a:bodyPr/>
                    <a:lstStyle/>
                    <a:p>
                      <a:pPr algn="ctr"/>
                      <a:r>
                        <a:rPr lang="en-US" sz="2000" dirty="0">
                          <a:solidFill>
                            <a:schemeClr val="bg1"/>
                          </a:solidFill>
                        </a:rPr>
                        <a:t>Methodology &amp; Reach</a:t>
                      </a:r>
                    </a:p>
                  </a:txBody>
                  <a:tcPr anchor="ctr">
                    <a:lnL w="19050" cap="flat" cmpd="sng" algn="ctr">
                      <a:solidFill>
                        <a:srgbClr val="002569"/>
                      </a:solidFill>
                      <a:prstDash val="solid"/>
                      <a:round/>
                      <a:headEnd type="none" w="med" len="med"/>
                      <a:tailEnd type="none" w="med" len="med"/>
                    </a:lnL>
                    <a:lnR w="19050" cap="flat" cmpd="sng" algn="ctr">
                      <a:solidFill>
                        <a:srgbClr val="002569"/>
                      </a:solidFill>
                      <a:prstDash val="solid"/>
                      <a:round/>
                      <a:headEnd type="none" w="med" len="med"/>
                      <a:tailEnd type="none" w="med" len="med"/>
                    </a:lnR>
                    <a:lnT w="19050" cap="flat" cmpd="sng" algn="ctr">
                      <a:solidFill>
                        <a:srgbClr val="002569"/>
                      </a:solidFill>
                      <a:prstDash val="solid"/>
                      <a:round/>
                      <a:headEnd type="none" w="med" len="med"/>
                      <a:tailEnd type="none" w="med" len="med"/>
                    </a:lnT>
                    <a:lnB w="19050" cap="flat" cmpd="sng" algn="ctr">
                      <a:solidFill>
                        <a:srgbClr val="002569"/>
                      </a:solidFill>
                      <a:prstDash val="solid"/>
                      <a:round/>
                      <a:headEnd type="none" w="med" len="med"/>
                      <a:tailEnd type="none" w="med" len="med"/>
                    </a:lnB>
                    <a:lnTlToBr w="12700" cmpd="sng">
                      <a:noFill/>
                      <a:prstDash val="solid"/>
                    </a:lnTlToBr>
                    <a:lnBlToTr w="12700" cmpd="sng">
                      <a:noFill/>
                      <a:prstDash val="solid"/>
                    </a:lnBlToTr>
                    <a:solidFill>
                      <a:srgbClr val="002569"/>
                    </a:solidFill>
                  </a:tcPr>
                </a:tc>
                <a:tc hMerge="1">
                  <a:txBody>
                    <a:bodyPr/>
                    <a:lstStyle/>
                    <a:p>
                      <a:endParaRPr lang="en-US" dirty="0"/>
                    </a:p>
                  </a:txBody>
                  <a:tcPr>
                    <a:lnL w="76200" cap="flat" cmpd="sng" algn="ctr">
                      <a:solidFill>
                        <a:srgbClr val="6ED0FF"/>
                      </a:solidFill>
                      <a:prstDash val="solid"/>
                      <a:round/>
                      <a:headEnd type="none" w="med" len="med"/>
                      <a:tailEnd type="none" w="med" len="med"/>
                    </a:lnL>
                    <a:lnR w="76200" cap="flat" cmpd="sng" algn="ctr">
                      <a:solidFill>
                        <a:srgbClr val="6ED0FF"/>
                      </a:solidFill>
                      <a:prstDash val="solid"/>
                      <a:round/>
                      <a:headEnd type="none" w="med" len="med"/>
                      <a:tailEnd type="none" w="med" len="med"/>
                    </a:lnR>
                    <a:lnT w="76200" cap="flat" cmpd="sng" algn="ctr">
                      <a:solidFill>
                        <a:srgbClr val="6ED0FF"/>
                      </a:solidFill>
                      <a:prstDash val="solid"/>
                      <a:round/>
                      <a:headEnd type="none" w="med" len="med"/>
                      <a:tailEnd type="none" w="med" len="med"/>
                    </a:lnT>
                    <a:lnB w="76200" cap="flat" cmpd="sng" algn="ctr">
                      <a:solidFill>
                        <a:srgbClr val="6ED0FF"/>
                      </a:solidFill>
                      <a:prstDash val="solid"/>
                      <a:round/>
                      <a:headEnd type="none" w="med" len="med"/>
                      <a:tailEnd type="none" w="med" len="med"/>
                    </a:lnB>
                    <a:noFill/>
                  </a:tcPr>
                </a:tc>
                <a:extLst>
                  <a:ext uri="{0D108BD9-81ED-4DB2-BD59-A6C34878D82A}">
                    <a16:rowId xmlns:a16="http://schemas.microsoft.com/office/drawing/2014/main" val="2939683743"/>
                  </a:ext>
                </a:extLst>
              </a:tr>
              <a:tr h="1885509">
                <a:tc gridSpan="2">
                  <a:txBody>
                    <a:bodyPr/>
                    <a:lstStyle/>
                    <a:p>
                      <a:pPr lvl="1"/>
                      <a:r>
                        <a:rPr lang="en-US" b="1" dirty="0">
                          <a:solidFill>
                            <a:srgbClr val="002569"/>
                          </a:solidFill>
                        </a:rPr>
                        <a:t>Needs Assessment Components:</a:t>
                      </a:r>
                    </a:p>
                    <a:p>
                      <a:pPr marL="1200150" lvl="2" indent="-285750">
                        <a:buFont typeface="Arial" panose="020B0604020202020204" pitchFamily="34" charset="0"/>
                        <a:buChar char="•"/>
                      </a:pPr>
                      <a:r>
                        <a:rPr lang="en-US" dirty="0">
                          <a:solidFill>
                            <a:srgbClr val="002569"/>
                          </a:solidFill>
                        </a:rPr>
                        <a:t>Educator Survey</a:t>
                      </a:r>
                    </a:p>
                    <a:p>
                      <a:pPr marL="1200150" lvl="2" indent="-285750">
                        <a:buFont typeface="Arial" panose="020B0604020202020204" pitchFamily="34" charset="0"/>
                        <a:buChar char="•"/>
                      </a:pPr>
                      <a:r>
                        <a:rPr lang="en-US" dirty="0">
                          <a:solidFill>
                            <a:srgbClr val="002569"/>
                          </a:solidFill>
                        </a:rPr>
                        <a:t>Classroom Observations</a:t>
                      </a:r>
                    </a:p>
                    <a:p>
                      <a:pPr marL="1200150" lvl="2" indent="-285750">
                        <a:buFont typeface="Arial" panose="020B0604020202020204" pitchFamily="34" charset="0"/>
                        <a:buChar char="•"/>
                      </a:pPr>
                      <a:r>
                        <a:rPr lang="en-US" dirty="0">
                          <a:solidFill>
                            <a:srgbClr val="002569"/>
                          </a:solidFill>
                        </a:rPr>
                        <a:t>Focus Groups (Educators, Family, Students)</a:t>
                      </a:r>
                    </a:p>
                  </a:txBody>
                  <a:tcPr anchor="ctr">
                    <a:lnL w="19050" cap="flat" cmpd="sng" algn="ctr">
                      <a:solidFill>
                        <a:srgbClr val="002569"/>
                      </a:solidFill>
                      <a:prstDash val="solid"/>
                      <a:round/>
                      <a:headEnd type="none" w="med" len="med"/>
                      <a:tailEnd type="none" w="med" len="med"/>
                    </a:lnL>
                    <a:lnR w="19050" cap="flat" cmpd="sng" algn="ctr">
                      <a:solidFill>
                        <a:srgbClr val="002569"/>
                      </a:solidFill>
                      <a:prstDash val="solid"/>
                      <a:round/>
                      <a:headEnd type="none" w="med" len="med"/>
                      <a:tailEnd type="none" w="med" len="med"/>
                    </a:lnR>
                    <a:lnT w="19050" cap="flat" cmpd="sng" algn="ctr">
                      <a:solidFill>
                        <a:srgbClr val="002569"/>
                      </a:solidFill>
                      <a:prstDash val="solid"/>
                      <a:round/>
                      <a:headEnd type="none" w="med" len="med"/>
                      <a:tailEnd type="none" w="med" len="med"/>
                    </a:lnT>
                    <a:lnB w="19050" cap="flat" cmpd="sng" algn="ctr">
                      <a:solidFill>
                        <a:srgbClr val="00256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rgbClr val="002569"/>
                        </a:solidFill>
                      </a:endParaRPr>
                    </a:p>
                  </a:txBody>
                  <a:tcPr anchor="ctr">
                    <a:lnL w="19050" cap="flat" cmpd="sng" algn="ctr">
                      <a:solidFill>
                        <a:srgbClr val="002569"/>
                      </a:solidFill>
                      <a:prstDash val="solid"/>
                      <a:round/>
                      <a:headEnd type="none" w="med" len="med"/>
                      <a:tailEnd type="none" w="med" len="med"/>
                    </a:lnL>
                    <a:lnR w="19050" cap="flat" cmpd="sng" algn="ctr">
                      <a:solidFill>
                        <a:srgbClr val="002569"/>
                      </a:solidFill>
                      <a:prstDash val="solid"/>
                      <a:round/>
                      <a:headEnd type="none" w="med" len="med"/>
                      <a:tailEnd type="none" w="med" len="med"/>
                    </a:lnR>
                    <a:lnT w="19050" cap="flat" cmpd="sng" algn="ctr">
                      <a:solidFill>
                        <a:srgbClr val="002569"/>
                      </a:solidFill>
                      <a:prstDash val="solid"/>
                      <a:round/>
                      <a:headEnd type="none" w="med" len="med"/>
                      <a:tailEnd type="none" w="med" len="med"/>
                    </a:lnT>
                    <a:lnB w="19050" cap="flat" cmpd="sng" algn="ctr">
                      <a:solidFill>
                        <a:srgbClr val="0025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624196"/>
                  </a:ext>
                </a:extLst>
              </a:tr>
              <a:tr h="1455541">
                <a:tc>
                  <a:txBody>
                    <a:bodyPr/>
                    <a:lstStyle/>
                    <a:p>
                      <a:pPr algn="ctr"/>
                      <a:r>
                        <a:rPr lang="en-US" b="1" dirty="0">
                          <a:solidFill>
                            <a:srgbClr val="002569"/>
                          </a:solidFill>
                        </a:rPr>
                        <a:t>Site visits conducted: </a:t>
                      </a:r>
                    </a:p>
                    <a:p>
                      <a:pPr algn="ctr"/>
                      <a:r>
                        <a:rPr lang="en-US" dirty="0">
                          <a:solidFill>
                            <a:srgbClr val="002569"/>
                          </a:solidFill>
                        </a:rPr>
                        <a:t>April, September, </a:t>
                      </a:r>
                    </a:p>
                    <a:p>
                      <a:pPr algn="ctr"/>
                      <a:r>
                        <a:rPr lang="en-US" dirty="0">
                          <a:solidFill>
                            <a:srgbClr val="002569"/>
                          </a:solidFill>
                        </a:rPr>
                        <a:t>and  October 2025</a:t>
                      </a:r>
                    </a:p>
                  </a:txBody>
                  <a:tcPr anchor="ctr">
                    <a:lnL w="19050" cap="flat" cmpd="sng" algn="ctr">
                      <a:solidFill>
                        <a:srgbClr val="002569"/>
                      </a:solidFill>
                      <a:prstDash val="solid"/>
                      <a:round/>
                      <a:headEnd type="none" w="med" len="med"/>
                      <a:tailEnd type="none" w="med" len="med"/>
                    </a:lnL>
                    <a:lnR w="19050" cap="flat" cmpd="sng" algn="ctr">
                      <a:solidFill>
                        <a:srgbClr val="002569"/>
                      </a:solidFill>
                      <a:prstDash val="solid"/>
                      <a:round/>
                      <a:headEnd type="none" w="med" len="med"/>
                      <a:tailEnd type="none" w="med" len="med"/>
                    </a:lnR>
                    <a:lnT w="19050" cap="flat" cmpd="sng" algn="ctr">
                      <a:solidFill>
                        <a:srgbClr val="002569"/>
                      </a:solidFill>
                      <a:prstDash val="solid"/>
                      <a:round/>
                      <a:headEnd type="none" w="med" len="med"/>
                      <a:tailEnd type="none" w="med" len="med"/>
                    </a:lnT>
                    <a:lnB w="19050" cap="flat" cmpd="sng" algn="ctr">
                      <a:solidFill>
                        <a:srgbClr val="0025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002569"/>
                          </a:solidFill>
                        </a:rPr>
                        <a:t>Representative of </a:t>
                      </a:r>
                    </a:p>
                    <a:p>
                      <a:pPr algn="ctr"/>
                      <a:r>
                        <a:rPr lang="en-US" b="1" dirty="0">
                          <a:solidFill>
                            <a:srgbClr val="002569"/>
                          </a:solidFill>
                        </a:rPr>
                        <a:t>5 out of 7 </a:t>
                      </a:r>
                      <a:r>
                        <a:rPr lang="en-US" dirty="0">
                          <a:solidFill>
                            <a:srgbClr val="002569"/>
                          </a:solidFill>
                        </a:rPr>
                        <a:t>KBOR Catchment Areas</a:t>
                      </a:r>
                    </a:p>
                  </a:txBody>
                  <a:tcPr anchor="ctr">
                    <a:lnL w="19050" cap="flat" cmpd="sng" algn="ctr">
                      <a:solidFill>
                        <a:srgbClr val="002569"/>
                      </a:solidFill>
                      <a:prstDash val="solid"/>
                      <a:round/>
                      <a:headEnd type="none" w="med" len="med"/>
                      <a:tailEnd type="none" w="med" len="med"/>
                    </a:lnL>
                    <a:lnR w="19050" cap="flat" cmpd="sng" algn="ctr">
                      <a:solidFill>
                        <a:srgbClr val="002569"/>
                      </a:solidFill>
                      <a:prstDash val="solid"/>
                      <a:round/>
                      <a:headEnd type="none" w="med" len="med"/>
                      <a:tailEnd type="none" w="med" len="med"/>
                    </a:lnR>
                    <a:lnT w="19050" cap="flat" cmpd="sng" algn="ctr">
                      <a:solidFill>
                        <a:srgbClr val="002569"/>
                      </a:solidFill>
                      <a:prstDash val="solid"/>
                      <a:round/>
                      <a:headEnd type="none" w="med" len="med"/>
                      <a:tailEnd type="none" w="med" len="med"/>
                    </a:lnT>
                    <a:lnB w="19050" cap="flat" cmpd="sng" algn="ctr">
                      <a:solidFill>
                        <a:srgbClr val="0025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398636"/>
                  </a:ext>
                </a:extLst>
              </a:tr>
            </a:tbl>
          </a:graphicData>
        </a:graphic>
      </p:graphicFrame>
    </p:spTree>
    <p:extLst>
      <p:ext uri="{BB962C8B-B14F-4D97-AF65-F5344CB8AC3E}">
        <p14:creationId xmlns:p14="http://schemas.microsoft.com/office/powerpoint/2010/main" val="316122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F8F77-5723-CCE1-CEE2-9BBCF30A5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05F36-217A-36E7-283E-CDA6D9436E6F}"/>
              </a:ext>
            </a:extLst>
          </p:cNvPr>
          <p:cNvSpPr>
            <a:spLocks noGrp="1"/>
          </p:cNvSpPr>
          <p:nvPr>
            <p:ph type="title"/>
          </p:nvPr>
        </p:nvSpPr>
        <p:spPr>
          <a:xfrm>
            <a:off x="2890070" y="306133"/>
            <a:ext cx="6411861" cy="686927"/>
          </a:xfrm>
        </p:spPr>
        <p:txBody>
          <a:bodyPr>
            <a:normAutofit fontScale="90000"/>
          </a:bodyPr>
          <a:lstStyle/>
          <a:p>
            <a:pPr algn="ctr"/>
            <a:r>
              <a:rPr lang="en-US" sz="3200" b="1" dirty="0">
                <a:latin typeface="Seaford" panose="00000500000000000000" pitchFamily="2" charset="0"/>
              </a:rPr>
              <a:t>Needs Assessment: Educator Survey</a:t>
            </a:r>
          </a:p>
        </p:txBody>
      </p:sp>
      <p:sp>
        <p:nvSpPr>
          <p:cNvPr id="4" name="Content Placeholder 3">
            <a:extLst>
              <a:ext uri="{FF2B5EF4-FFF2-40B4-BE49-F238E27FC236}">
                <a16:creationId xmlns:a16="http://schemas.microsoft.com/office/drawing/2014/main" id="{CEB1BB16-A7F9-F2F7-0E48-C2683FB3BCA8}"/>
              </a:ext>
            </a:extLst>
          </p:cNvPr>
          <p:cNvSpPr>
            <a:spLocks noGrp="1"/>
          </p:cNvSpPr>
          <p:nvPr>
            <p:ph sz="half" idx="2"/>
          </p:nvPr>
        </p:nvSpPr>
        <p:spPr>
          <a:xfrm>
            <a:off x="6371303" y="1347018"/>
            <a:ext cx="5179351" cy="5029201"/>
          </a:xfrm>
        </p:spPr>
        <p:txBody>
          <a:bodyPr>
            <a:normAutofit/>
          </a:bodyPr>
          <a:lstStyle/>
          <a:p>
            <a:pPr marL="0" indent="0">
              <a:buNone/>
            </a:pPr>
            <a:endParaRPr lang="en-US" sz="1100" b="1" dirty="0">
              <a:latin typeface="Seaford" panose="00000500000000000000" pitchFamily="2" charset="0"/>
            </a:endParaRPr>
          </a:p>
          <a:p>
            <a:pPr marL="0" indent="0">
              <a:buNone/>
            </a:pPr>
            <a:endParaRPr lang="en-US" sz="400" dirty="0">
              <a:latin typeface="Seaford" panose="00000500000000000000" pitchFamily="2" charset="0"/>
            </a:endParaRPr>
          </a:p>
        </p:txBody>
      </p:sp>
      <p:sp>
        <p:nvSpPr>
          <p:cNvPr id="5" name="object 17">
            <a:extLst>
              <a:ext uri="{FF2B5EF4-FFF2-40B4-BE49-F238E27FC236}">
                <a16:creationId xmlns:a16="http://schemas.microsoft.com/office/drawing/2014/main" id="{02933A9D-B677-8C96-029F-17A99536D0F9}"/>
              </a:ext>
            </a:extLst>
          </p:cNvPr>
          <p:cNvSpPr/>
          <p:nvPr/>
        </p:nvSpPr>
        <p:spPr>
          <a:xfrm flipV="1">
            <a:off x="198120" y="773624"/>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C462A636-4643-EB0F-3DF8-110EBC22B1C0}"/>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17">
            <a:extLst>
              <a:ext uri="{FF2B5EF4-FFF2-40B4-BE49-F238E27FC236}">
                <a16:creationId xmlns:a16="http://schemas.microsoft.com/office/drawing/2014/main" id="{A4F5F728-D331-540E-70C6-E694A7AB07F4}"/>
              </a:ext>
            </a:extLst>
          </p:cNvPr>
          <p:cNvSpPr/>
          <p:nvPr/>
        </p:nvSpPr>
        <p:spPr>
          <a:xfrm rot="5400000" flipV="1">
            <a:off x="3581400" y="3691804"/>
            <a:ext cx="5029200" cy="339629"/>
          </a:xfrm>
          <a:custGeom>
            <a:avLst/>
            <a:gdLst/>
            <a:ahLst/>
            <a:cxnLst/>
            <a:rect l="l" t="t" r="r" b="b"/>
            <a:pathLst>
              <a:path w="11692890">
                <a:moveTo>
                  <a:pt x="0" y="0"/>
                </a:moveTo>
                <a:lnTo>
                  <a:pt x="11692491" y="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sp>
        <p:nvSpPr>
          <p:cNvPr id="11" name="Rectangle 10">
            <a:extLst>
              <a:ext uri="{FF2B5EF4-FFF2-40B4-BE49-F238E27FC236}">
                <a16:creationId xmlns:a16="http://schemas.microsoft.com/office/drawing/2014/main" id="{ED270A1C-C637-12C7-7D90-5BE8C26A0CB5}"/>
              </a:ext>
            </a:extLst>
          </p:cNvPr>
          <p:cNvSpPr/>
          <p:nvPr/>
        </p:nvSpPr>
        <p:spPr>
          <a:xfrm>
            <a:off x="641346" y="4081424"/>
            <a:ext cx="5029200" cy="2286000"/>
          </a:xfrm>
          <a:prstGeom prst="rect">
            <a:avLst/>
          </a:prstGeom>
          <a:solidFill>
            <a:srgbClr val="6ED0FF"/>
          </a:solidFill>
          <a:ln w="38100">
            <a:solidFill>
              <a:srgbClr val="6ED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50800" dist="38100" dir="2700000" algn="tl" rotWithShape="0">
                    <a:prstClr val="black">
                      <a:alpha val="40000"/>
                    </a:prstClr>
                  </a:outerShdw>
                </a:effectLst>
              </a:rPr>
              <a:t>53</a:t>
            </a:r>
            <a:r>
              <a:rPr lang="en-US" sz="3600" b="1" dirty="0"/>
              <a:t> </a:t>
            </a:r>
            <a:r>
              <a:rPr lang="en-US" sz="3600" dirty="0">
                <a:solidFill>
                  <a:srgbClr val="002569"/>
                </a:solidFill>
              </a:rPr>
              <a:t>responses</a:t>
            </a:r>
            <a:r>
              <a:rPr lang="en-US" sz="3600" dirty="0"/>
              <a:t> </a:t>
            </a:r>
            <a:r>
              <a:rPr lang="en-US" sz="3600" dirty="0">
                <a:solidFill>
                  <a:srgbClr val="002569"/>
                </a:solidFill>
              </a:rPr>
              <a:t>across</a:t>
            </a:r>
            <a:r>
              <a:rPr lang="en-US" sz="3600" dirty="0"/>
              <a:t> </a:t>
            </a:r>
          </a:p>
          <a:p>
            <a:pPr algn="ctr"/>
            <a:r>
              <a:rPr lang="en-US" sz="3600" b="1" dirty="0">
                <a:effectLst>
                  <a:outerShdw blurRad="50800" dist="38100" dir="2700000" algn="tl" rotWithShape="0">
                    <a:prstClr val="black">
                      <a:alpha val="40000"/>
                    </a:prstClr>
                  </a:outerShdw>
                </a:effectLst>
              </a:rPr>
              <a:t>10</a:t>
            </a:r>
            <a:r>
              <a:rPr lang="en-US" sz="3600" b="1" dirty="0"/>
              <a:t> </a:t>
            </a:r>
            <a:r>
              <a:rPr lang="en-US" sz="3600" dirty="0">
                <a:solidFill>
                  <a:srgbClr val="002569"/>
                </a:solidFill>
              </a:rPr>
              <a:t>schools from </a:t>
            </a:r>
          </a:p>
          <a:p>
            <a:pPr algn="ctr"/>
            <a:r>
              <a:rPr lang="en-US" sz="3600" b="1" dirty="0">
                <a:effectLst>
                  <a:outerShdw blurRad="50800" dist="38100" dir="2700000" algn="tl" rotWithShape="0">
                    <a:prstClr val="black">
                      <a:alpha val="40000"/>
                    </a:prstClr>
                  </a:outerShdw>
                </a:effectLst>
              </a:rPr>
              <a:t>8</a:t>
            </a:r>
            <a:r>
              <a:rPr lang="en-US" sz="3600" dirty="0">
                <a:solidFill>
                  <a:srgbClr val="002569"/>
                </a:solidFill>
              </a:rPr>
              <a:t> districts</a:t>
            </a:r>
          </a:p>
        </p:txBody>
      </p:sp>
      <p:pic>
        <p:nvPicPr>
          <p:cNvPr id="12" name="drawing">
            <a:extLst>
              <a:ext uri="{FF2B5EF4-FFF2-40B4-BE49-F238E27FC236}">
                <a16:creationId xmlns:a16="http://schemas.microsoft.com/office/drawing/2014/main" id="{9BD55D15-01B1-4145-878D-8EC185F0AE2F}"/>
              </a:ext>
            </a:extLst>
          </p:cNvPr>
          <p:cNvPicPr>
            <a:picLocks noChangeAspect="1"/>
          </p:cNvPicPr>
          <p:nvPr/>
        </p:nvPicPr>
        <p:blipFill>
          <a:blip r:embed="rId2">
            <a:extLst>
              <a:ext uri="{28A0092B-C50C-407E-A947-70E740481C1C}">
                <a14:useLocalDpi xmlns:a14="http://schemas.microsoft.com/office/drawing/2010/main" val="0"/>
              </a:ext>
            </a:extLst>
          </a:blip>
          <a:srcRect t="2168" b="5806"/>
          <a:stretch>
            <a:fillRect/>
          </a:stretch>
        </p:blipFill>
        <p:spPr>
          <a:xfrm>
            <a:off x="6371303" y="1176650"/>
            <a:ext cx="5179351" cy="5378836"/>
          </a:xfrm>
          <a:prstGeom prst="rect">
            <a:avLst/>
          </a:prstGeom>
          <a:ln>
            <a:noFill/>
          </a:ln>
        </p:spPr>
      </p:pic>
      <p:sp>
        <p:nvSpPr>
          <p:cNvPr id="15" name="Rectangle 14">
            <a:extLst>
              <a:ext uri="{FF2B5EF4-FFF2-40B4-BE49-F238E27FC236}">
                <a16:creationId xmlns:a16="http://schemas.microsoft.com/office/drawing/2014/main" id="{8CC8F5AA-91E5-EB6E-73D3-2BB7626F5DA0}"/>
              </a:ext>
            </a:extLst>
          </p:cNvPr>
          <p:cNvSpPr/>
          <p:nvPr/>
        </p:nvSpPr>
        <p:spPr>
          <a:xfrm>
            <a:off x="641346" y="1421221"/>
            <a:ext cx="5029200" cy="2377440"/>
          </a:xfrm>
          <a:prstGeom prst="rect">
            <a:avLst/>
          </a:prstGeom>
          <a:solidFill>
            <a:srgbClr val="002569"/>
          </a:solid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Combined Infrastructure Profile of Schools Participating in the KS Literacy Needs Assessment</a:t>
            </a:r>
          </a:p>
        </p:txBody>
      </p:sp>
    </p:spTree>
    <p:extLst>
      <p:ext uri="{BB962C8B-B14F-4D97-AF65-F5344CB8AC3E}">
        <p14:creationId xmlns:p14="http://schemas.microsoft.com/office/powerpoint/2010/main" val="265392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07C5D-1012-62F7-094D-92E87096CB8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F5D2F94-14B2-1D67-29E3-A85D87E788B1}"/>
              </a:ext>
            </a:extLst>
          </p:cNvPr>
          <p:cNvSpPr/>
          <p:nvPr/>
        </p:nvSpPr>
        <p:spPr>
          <a:xfrm>
            <a:off x="198120" y="228600"/>
            <a:ext cx="11795760" cy="64008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9B13B080-69F4-96AA-3A2A-016940FAC270}"/>
              </a:ext>
            </a:extLst>
          </p:cNvPr>
          <p:cNvPicPr>
            <a:picLocks noChangeAspect="1"/>
          </p:cNvPicPr>
          <p:nvPr/>
        </p:nvPicPr>
        <p:blipFill>
          <a:blip r:embed="rId3"/>
          <a:stretch>
            <a:fillRect/>
          </a:stretch>
        </p:blipFill>
        <p:spPr>
          <a:xfrm>
            <a:off x="2127160" y="728238"/>
            <a:ext cx="7937680" cy="5401524"/>
          </a:xfrm>
          <a:prstGeom prst="rect">
            <a:avLst/>
          </a:prstGeom>
        </p:spPr>
      </p:pic>
      <p:sp>
        <p:nvSpPr>
          <p:cNvPr id="13" name="Title 1">
            <a:extLst>
              <a:ext uri="{FF2B5EF4-FFF2-40B4-BE49-F238E27FC236}">
                <a16:creationId xmlns:a16="http://schemas.microsoft.com/office/drawing/2014/main" id="{4415539C-23CB-3B3A-78FB-BA36618C40B2}"/>
              </a:ext>
            </a:extLst>
          </p:cNvPr>
          <p:cNvSpPr>
            <a:spLocks noGrp="1"/>
          </p:cNvSpPr>
          <p:nvPr>
            <p:ph type="title"/>
          </p:nvPr>
        </p:nvSpPr>
        <p:spPr>
          <a:xfrm>
            <a:off x="9026012" y="537357"/>
            <a:ext cx="2674989" cy="686927"/>
          </a:xfrm>
        </p:spPr>
        <p:txBody>
          <a:bodyPr>
            <a:normAutofit/>
          </a:bodyPr>
          <a:lstStyle/>
          <a:p>
            <a:pPr algn="ctr"/>
            <a:r>
              <a:rPr lang="en-US" sz="3200" b="1" dirty="0"/>
              <a:t>Current Role</a:t>
            </a:r>
            <a:endParaRPr lang="en-US" sz="3200" b="1" dirty="0">
              <a:latin typeface="Seaford" panose="00000500000000000000" pitchFamily="2" charset="0"/>
            </a:endParaRPr>
          </a:p>
        </p:txBody>
      </p:sp>
    </p:spTree>
    <p:extLst>
      <p:ext uri="{BB962C8B-B14F-4D97-AF65-F5344CB8AC3E}">
        <p14:creationId xmlns:p14="http://schemas.microsoft.com/office/powerpoint/2010/main" val="1304811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9CD88-2808-F5BE-8B2A-BE18A891C7B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A067CB4-EEF6-9053-3FF1-6A47DA6762C3}"/>
              </a:ext>
            </a:extLst>
          </p:cNvPr>
          <p:cNvSpPr/>
          <p:nvPr/>
        </p:nvSpPr>
        <p:spPr>
          <a:xfrm>
            <a:off x="198120" y="228600"/>
            <a:ext cx="11795760" cy="6400800"/>
          </a:xfrm>
          <a:prstGeom prst="rect">
            <a:avLst/>
          </a:prstGeom>
          <a:ln w="76200">
            <a:solidFill>
              <a:srgbClr val="F1AD0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DBCE7B14-2ABE-2017-07BA-EDD486E813DE}"/>
              </a:ext>
            </a:extLst>
          </p:cNvPr>
          <p:cNvGraphicFramePr/>
          <p:nvPr>
            <p:extLst>
              <p:ext uri="{D42A27DB-BD31-4B8C-83A1-F6EECF244321}">
                <p14:modId xmlns:p14="http://schemas.microsoft.com/office/powerpoint/2010/main" val="3687653845"/>
              </p:ext>
            </p:extLst>
          </p:nvPr>
        </p:nvGraphicFramePr>
        <p:xfrm>
          <a:off x="1305560" y="411269"/>
          <a:ext cx="9580880" cy="6035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6994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D1E4-81F6-AB14-9C27-5CE0BC8659E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00B4F74-2CD6-D0DC-225D-627C294FD13F}"/>
              </a:ext>
            </a:extLst>
          </p:cNvPr>
          <p:cNvSpPr/>
          <p:nvPr/>
        </p:nvSpPr>
        <p:spPr>
          <a:xfrm>
            <a:off x="198120" y="228600"/>
            <a:ext cx="11795760" cy="64008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91C17707-E284-B291-56D3-AC776E46223E}"/>
              </a:ext>
            </a:extLst>
          </p:cNvPr>
          <p:cNvPicPr>
            <a:picLocks noChangeAspect="1"/>
          </p:cNvPicPr>
          <p:nvPr/>
        </p:nvPicPr>
        <p:blipFill>
          <a:blip r:embed="rId3"/>
          <a:stretch>
            <a:fillRect/>
          </a:stretch>
        </p:blipFill>
        <p:spPr>
          <a:xfrm>
            <a:off x="1749176" y="536198"/>
            <a:ext cx="8693649" cy="5785605"/>
          </a:xfrm>
          <a:prstGeom prst="rect">
            <a:avLst/>
          </a:prstGeom>
        </p:spPr>
      </p:pic>
    </p:spTree>
    <p:extLst>
      <p:ext uri="{BB962C8B-B14F-4D97-AF65-F5344CB8AC3E}">
        <p14:creationId xmlns:p14="http://schemas.microsoft.com/office/powerpoint/2010/main" val="277135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9901A-904C-D9B4-883E-0688161DD2F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885B15E-C8D5-E83E-29E4-280E87BB6248}"/>
              </a:ext>
            </a:extLst>
          </p:cNvPr>
          <p:cNvSpPr/>
          <p:nvPr/>
        </p:nvSpPr>
        <p:spPr>
          <a:xfrm>
            <a:off x="198120" y="228600"/>
            <a:ext cx="11795760" cy="64008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4985192D-2B72-5A71-62C4-FF21CA99C7A9}"/>
              </a:ext>
            </a:extLst>
          </p:cNvPr>
          <p:cNvPicPr>
            <a:picLocks noChangeAspect="1"/>
          </p:cNvPicPr>
          <p:nvPr/>
        </p:nvPicPr>
        <p:blipFill>
          <a:blip r:embed="rId3"/>
          <a:stretch>
            <a:fillRect/>
          </a:stretch>
        </p:blipFill>
        <p:spPr>
          <a:xfrm>
            <a:off x="2029616" y="719093"/>
            <a:ext cx="8132769" cy="5419814"/>
          </a:xfrm>
          <a:prstGeom prst="rect">
            <a:avLst/>
          </a:prstGeom>
        </p:spPr>
      </p:pic>
    </p:spTree>
    <p:extLst>
      <p:ext uri="{BB962C8B-B14F-4D97-AF65-F5344CB8AC3E}">
        <p14:creationId xmlns:p14="http://schemas.microsoft.com/office/powerpoint/2010/main" val="2518612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EAFBC-756D-69A4-DD3C-B3DF29561F9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62279BC-2112-6468-59C6-56C2D5A7F62F}"/>
              </a:ext>
            </a:extLst>
          </p:cNvPr>
          <p:cNvSpPr/>
          <p:nvPr/>
        </p:nvSpPr>
        <p:spPr>
          <a:xfrm>
            <a:off x="198120" y="228600"/>
            <a:ext cx="11795760" cy="6400800"/>
          </a:xfrm>
          <a:prstGeom prst="rect">
            <a:avLst/>
          </a:prstGeom>
          <a:ln w="76200">
            <a:solidFill>
              <a:srgbClr val="F1AD0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F673D952-45CB-ED39-555F-D9B82A5E4E0C}"/>
              </a:ext>
            </a:extLst>
          </p:cNvPr>
          <p:cNvPicPr>
            <a:picLocks noChangeAspect="1"/>
          </p:cNvPicPr>
          <p:nvPr/>
        </p:nvPicPr>
        <p:blipFill>
          <a:blip r:embed="rId3"/>
          <a:stretch>
            <a:fillRect/>
          </a:stretch>
        </p:blipFill>
        <p:spPr>
          <a:xfrm>
            <a:off x="535966" y="959906"/>
            <a:ext cx="11120068" cy="4938188"/>
          </a:xfrm>
          <a:prstGeom prst="rect">
            <a:avLst/>
          </a:prstGeom>
        </p:spPr>
      </p:pic>
    </p:spTree>
    <p:extLst>
      <p:ext uri="{BB962C8B-B14F-4D97-AF65-F5344CB8AC3E}">
        <p14:creationId xmlns:p14="http://schemas.microsoft.com/office/powerpoint/2010/main" val="1518403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DE75-8FD3-A6F3-90D0-F5EA676D385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FC227F8-C57E-E5CE-E21E-7B91CBB2BF74}"/>
              </a:ext>
            </a:extLst>
          </p:cNvPr>
          <p:cNvSpPr/>
          <p:nvPr/>
        </p:nvSpPr>
        <p:spPr>
          <a:xfrm>
            <a:off x="198120" y="228600"/>
            <a:ext cx="11795760" cy="6400800"/>
          </a:xfrm>
          <a:prstGeom prst="rect">
            <a:avLst/>
          </a:prstGeom>
          <a:ln w="76200">
            <a:solidFill>
              <a:srgbClr val="F1AD0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2EC8C1B5-0EB4-FA75-7D21-5C88CBA33E7A}"/>
              </a:ext>
            </a:extLst>
          </p:cNvPr>
          <p:cNvPicPr>
            <a:picLocks noChangeAspect="1"/>
          </p:cNvPicPr>
          <p:nvPr/>
        </p:nvPicPr>
        <p:blipFill>
          <a:blip r:embed="rId3"/>
          <a:stretch>
            <a:fillRect/>
          </a:stretch>
        </p:blipFill>
        <p:spPr>
          <a:xfrm>
            <a:off x="535966" y="959906"/>
            <a:ext cx="11120068" cy="4938188"/>
          </a:xfrm>
          <a:prstGeom prst="rect">
            <a:avLst/>
          </a:prstGeom>
        </p:spPr>
      </p:pic>
    </p:spTree>
    <p:extLst>
      <p:ext uri="{BB962C8B-B14F-4D97-AF65-F5344CB8AC3E}">
        <p14:creationId xmlns:p14="http://schemas.microsoft.com/office/powerpoint/2010/main" val="106101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67A7-7BBD-F9A7-0997-6859B5858C3D}"/>
              </a:ext>
            </a:extLst>
          </p:cNvPr>
          <p:cNvSpPr>
            <a:spLocks noGrp="1"/>
          </p:cNvSpPr>
          <p:nvPr>
            <p:ph type="title"/>
          </p:nvPr>
        </p:nvSpPr>
        <p:spPr>
          <a:xfrm>
            <a:off x="1149145" y="306133"/>
            <a:ext cx="9741310" cy="686927"/>
          </a:xfrm>
        </p:spPr>
        <p:txBody>
          <a:bodyPr>
            <a:normAutofit fontScale="90000"/>
          </a:bodyPr>
          <a:lstStyle/>
          <a:p>
            <a:r>
              <a:rPr lang="en-US" sz="3200" b="1" dirty="0">
                <a:latin typeface="Seaford" panose="00000500000000000000" pitchFamily="2" charset="0"/>
              </a:rPr>
              <a:t>The Context: A Systemic Crisis Meets Policy Opportunity</a:t>
            </a:r>
          </a:p>
        </p:txBody>
      </p:sp>
      <p:sp>
        <p:nvSpPr>
          <p:cNvPr id="3" name="Content Placeholder 2">
            <a:extLst>
              <a:ext uri="{FF2B5EF4-FFF2-40B4-BE49-F238E27FC236}">
                <a16:creationId xmlns:a16="http://schemas.microsoft.com/office/drawing/2014/main" id="{66E1F1DC-9F8C-0A4F-3380-543C925A62CA}"/>
              </a:ext>
            </a:extLst>
          </p:cNvPr>
          <p:cNvSpPr>
            <a:spLocks noGrp="1"/>
          </p:cNvSpPr>
          <p:nvPr>
            <p:ph sz="half" idx="1"/>
          </p:nvPr>
        </p:nvSpPr>
        <p:spPr>
          <a:xfrm>
            <a:off x="838198" y="1347019"/>
            <a:ext cx="4431686" cy="3072608"/>
          </a:xfrm>
        </p:spPr>
        <p:txBody>
          <a:bodyPr>
            <a:normAutofit fontScale="55000" lnSpcReduction="20000"/>
          </a:bodyPr>
          <a:lstStyle/>
          <a:p>
            <a:pPr marL="0" indent="0">
              <a:buNone/>
            </a:pPr>
            <a:r>
              <a:rPr lang="en-US" sz="3200" b="1" dirty="0">
                <a:latin typeface="Seaford" panose="00000500000000000000" pitchFamily="2" charset="0"/>
              </a:rPr>
              <a:t>The Challenge</a:t>
            </a:r>
          </a:p>
          <a:p>
            <a:pPr marL="0" indent="0">
              <a:buNone/>
            </a:pPr>
            <a:endParaRPr lang="en-US" sz="900" dirty="0">
              <a:latin typeface="Seaford" panose="00000500000000000000" pitchFamily="2" charset="0"/>
            </a:endParaRPr>
          </a:p>
          <a:p>
            <a:pPr marL="0" indent="0">
              <a:buNone/>
            </a:pPr>
            <a:r>
              <a:rPr lang="en-US" sz="3200" dirty="0">
                <a:latin typeface="Seaford" panose="00000500000000000000" pitchFamily="2" charset="0"/>
              </a:rPr>
              <a:t>State assessments reveal that only about 1/3 of Kansas students are reading at or above designated proficiency levels. </a:t>
            </a:r>
          </a:p>
          <a:p>
            <a:pPr marL="0" indent="0">
              <a:buNone/>
            </a:pPr>
            <a:endParaRPr lang="en-US" sz="900" dirty="0">
              <a:latin typeface="Seaford" panose="00000500000000000000" pitchFamily="2" charset="0"/>
            </a:endParaRPr>
          </a:p>
          <a:p>
            <a:pPr marL="0" indent="0">
              <a:buNone/>
            </a:pPr>
            <a:r>
              <a:rPr lang="en-US" sz="3200" dirty="0"/>
              <a:t>NAEP, locally administered benchmark assessments, and progress monitoring assessments also show some concerning trends for PreK-12 literacy in Kansas.</a:t>
            </a:r>
            <a:endParaRPr lang="en-US" sz="3200" dirty="0">
              <a:latin typeface="Seaford" panose="00000500000000000000" pitchFamily="2" charset="0"/>
            </a:endParaRPr>
          </a:p>
        </p:txBody>
      </p:sp>
      <p:sp>
        <p:nvSpPr>
          <p:cNvPr id="4" name="Content Placeholder 3">
            <a:extLst>
              <a:ext uri="{FF2B5EF4-FFF2-40B4-BE49-F238E27FC236}">
                <a16:creationId xmlns:a16="http://schemas.microsoft.com/office/drawing/2014/main" id="{A63B6B28-C09B-C5A9-25DC-847579FC6EA6}"/>
              </a:ext>
            </a:extLst>
          </p:cNvPr>
          <p:cNvSpPr>
            <a:spLocks noGrp="1"/>
          </p:cNvSpPr>
          <p:nvPr>
            <p:ph sz="half" idx="2"/>
          </p:nvPr>
        </p:nvSpPr>
        <p:spPr>
          <a:xfrm>
            <a:off x="6371304" y="1347018"/>
            <a:ext cx="3362632" cy="2192595"/>
          </a:xfrm>
        </p:spPr>
        <p:txBody>
          <a:bodyPr>
            <a:normAutofit fontScale="55000" lnSpcReduction="20000"/>
          </a:bodyPr>
          <a:lstStyle/>
          <a:p>
            <a:pPr marL="0" indent="0">
              <a:buNone/>
            </a:pPr>
            <a:r>
              <a:rPr lang="en-US" sz="3200" b="1" dirty="0">
                <a:latin typeface="Seaford" panose="00000500000000000000" pitchFamily="2" charset="0"/>
              </a:rPr>
              <a:t>The Strategic Response</a:t>
            </a:r>
          </a:p>
          <a:p>
            <a:pPr marL="0" indent="0">
              <a:buNone/>
            </a:pPr>
            <a:endParaRPr lang="en-US" sz="1100" b="1" dirty="0">
              <a:latin typeface="Seaford" panose="00000500000000000000" pitchFamily="2" charset="0"/>
            </a:endParaRPr>
          </a:p>
          <a:p>
            <a:pPr marL="0" indent="0">
              <a:buNone/>
            </a:pPr>
            <a:r>
              <a:rPr lang="en-US" sz="3300" dirty="0">
                <a:latin typeface="Seaford" panose="00000500000000000000" pitchFamily="2" charset="0"/>
              </a:rPr>
              <a:t>Kansas SB438 provides funding for KBOR to establish an Office of a Literacy, Literacy Advisory Council, and to carry out activities focused on improving literacy outcomes for PreK-12 students by implementing several targeted initiatives.</a:t>
            </a:r>
          </a:p>
          <a:p>
            <a:pPr marL="0" indent="0">
              <a:buNone/>
            </a:pPr>
            <a:endParaRPr lang="en-US" sz="400" dirty="0">
              <a:latin typeface="Seaford" panose="00000500000000000000" pitchFamily="2" charset="0"/>
            </a:endParaRPr>
          </a:p>
        </p:txBody>
      </p:sp>
      <p:sp>
        <p:nvSpPr>
          <p:cNvPr id="5" name="object 17">
            <a:extLst>
              <a:ext uri="{FF2B5EF4-FFF2-40B4-BE49-F238E27FC236}">
                <a16:creationId xmlns:a16="http://schemas.microsoft.com/office/drawing/2014/main" id="{7F7B93D8-04A2-6482-8086-EE3D617AA514}"/>
              </a:ext>
            </a:extLst>
          </p:cNvPr>
          <p:cNvSpPr/>
          <p:nvPr/>
        </p:nvSpPr>
        <p:spPr>
          <a:xfrm flipV="1">
            <a:off x="198120" y="773624"/>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555E3209-50C2-52E4-2871-06517656A9B8}"/>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17">
            <a:extLst>
              <a:ext uri="{FF2B5EF4-FFF2-40B4-BE49-F238E27FC236}">
                <a16:creationId xmlns:a16="http://schemas.microsoft.com/office/drawing/2014/main" id="{87AD928B-F117-BA7B-B8EE-8085149F24BB}"/>
              </a:ext>
            </a:extLst>
          </p:cNvPr>
          <p:cNvSpPr/>
          <p:nvPr/>
        </p:nvSpPr>
        <p:spPr>
          <a:xfrm rot="5400000" flipV="1">
            <a:off x="3581400" y="3691804"/>
            <a:ext cx="5029200" cy="339629"/>
          </a:xfrm>
          <a:custGeom>
            <a:avLst/>
            <a:gdLst/>
            <a:ahLst/>
            <a:cxnLst/>
            <a:rect l="l" t="t" r="r" b="b"/>
            <a:pathLst>
              <a:path w="11692890">
                <a:moveTo>
                  <a:pt x="0" y="0"/>
                </a:moveTo>
                <a:lnTo>
                  <a:pt x="11692491" y="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sp>
        <p:nvSpPr>
          <p:cNvPr id="10" name="TextBox 9">
            <a:extLst>
              <a:ext uri="{FF2B5EF4-FFF2-40B4-BE49-F238E27FC236}">
                <a16:creationId xmlns:a16="http://schemas.microsoft.com/office/drawing/2014/main" id="{DC2F3986-C471-D337-86DA-752763D38461}"/>
              </a:ext>
            </a:extLst>
          </p:cNvPr>
          <p:cNvSpPr txBox="1"/>
          <p:nvPr/>
        </p:nvSpPr>
        <p:spPr>
          <a:xfrm>
            <a:off x="779101" y="4151508"/>
            <a:ext cx="4549879" cy="1828800"/>
          </a:xfrm>
          <a:prstGeom prst="rect">
            <a:avLst/>
          </a:prstGeom>
          <a:ln w="57150"/>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pPr algn="ctr">
              <a:spcAft>
                <a:spcPts val="1200"/>
              </a:spcAft>
            </a:pP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Last in Nation</a:t>
            </a:r>
          </a:p>
          <a:p>
            <a:pPr algn="ctr"/>
            <a:r>
              <a:rPr lang="en-US" sz="2000" dirty="0">
                <a:solidFill>
                  <a:schemeClr val="tx1"/>
                </a:solidFill>
              </a:rPr>
              <a:t>Kansas ranking for professional learning spending per teacher</a:t>
            </a:r>
          </a:p>
        </p:txBody>
      </p:sp>
      <p:sp>
        <p:nvSpPr>
          <p:cNvPr id="13" name="Rectangle: Single Corner Rounded 12">
            <a:extLst>
              <a:ext uri="{FF2B5EF4-FFF2-40B4-BE49-F238E27FC236}">
                <a16:creationId xmlns:a16="http://schemas.microsoft.com/office/drawing/2014/main" id="{65A8B4B1-403C-0F5F-C4F3-997F9C3CEDD7}"/>
              </a:ext>
            </a:extLst>
          </p:cNvPr>
          <p:cNvSpPr/>
          <p:nvPr/>
        </p:nvSpPr>
        <p:spPr>
          <a:xfrm>
            <a:off x="9821708" y="2140161"/>
            <a:ext cx="1933478" cy="1023771"/>
          </a:xfrm>
          <a:prstGeom prst="round1Rect">
            <a:avLst/>
          </a:prstGeom>
          <a:solidFill>
            <a:schemeClr val="bg1"/>
          </a:solidFill>
          <a:ln w="57150">
            <a:solidFill>
              <a:srgbClr val="F1AD0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spcAft>
                <a:spcPts val="900"/>
              </a:spcAft>
            </a:pP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Kansas SB438</a:t>
            </a:r>
          </a:p>
        </p:txBody>
      </p:sp>
      <p:sp>
        <p:nvSpPr>
          <p:cNvPr id="14" name="Content Placeholder 3">
            <a:extLst>
              <a:ext uri="{FF2B5EF4-FFF2-40B4-BE49-F238E27FC236}">
                <a16:creationId xmlns:a16="http://schemas.microsoft.com/office/drawing/2014/main" id="{3BC6F65D-B447-82F0-7093-9C8917D3A8F4}"/>
              </a:ext>
            </a:extLst>
          </p:cNvPr>
          <p:cNvSpPr txBox="1">
            <a:spLocks/>
          </p:cNvSpPr>
          <p:nvPr/>
        </p:nvSpPr>
        <p:spPr>
          <a:xfrm>
            <a:off x="6371303" y="3487992"/>
            <a:ext cx="5191432" cy="2947219"/>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00" dirty="0">
              <a:latin typeface="Seaford" panose="00000500000000000000" pitchFamily="2" charset="0"/>
            </a:endParaRPr>
          </a:p>
          <a:p>
            <a:pPr marL="0" indent="0">
              <a:buFont typeface="Arial" panose="020B0604020202020204" pitchFamily="34" charset="0"/>
              <a:buNone/>
            </a:pPr>
            <a:r>
              <a:rPr lang="en-US" sz="5500" dirty="0">
                <a:latin typeface="Seaford" panose="00000500000000000000" pitchFamily="2" charset="0"/>
              </a:rPr>
              <a:t>KBOR Office of Literacy initiated a contract with the Center for Research on Learning at The University of Kansas (KUCRL) to conduct research to inform the development, validation, and evaluation of tools and resources that would become part of the KBOR Literacy Institute and Institute of Higher Education Literacy Center services and resources.</a:t>
            </a:r>
          </a:p>
          <a:p>
            <a:pPr marL="0" indent="0">
              <a:buFont typeface="Arial" panose="020B0604020202020204" pitchFamily="34" charset="0"/>
              <a:buNone/>
            </a:pPr>
            <a:endParaRPr lang="en-US" sz="400" dirty="0">
              <a:latin typeface="Seaford" panose="00000500000000000000" pitchFamily="2" charset="0"/>
            </a:endParaRPr>
          </a:p>
          <a:p>
            <a:pPr marL="0" indent="0">
              <a:buFont typeface="Arial" panose="020B0604020202020204" pitchFamily="34" charset="0"/>
              <a:buNone/>
            </a:pPr>
            <a:r>
              <a:rPr lang="en-US" sz="5500" dirty="0">
                <a:latin typeface="Seaford" panose="00000500000000000000" pitchFamily="2" charset="0"/>
              </a:rPr>
              <a:t>Although Blueprint for Literacy funding was paused in 2025, research to inform the development, validation, and evaluation of tools and resources continues.</a:t>
            </a:r>
          </a:p>
        </p:txBody>
      </p:sp>
    </p:spTree>
    <p:extLst>
      <p:ext uri="{BB962C8B-B14F-4D97-AF65-F5344CB8AC3E}">
        <p14:creationId xmlns:p14="http://schemas.microsoft.com/office/powerpoint/2010/main" val="2405864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54A2-95AE-BE01-E416-7F8B6D1E605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E8620D7-1608-ADF6-07F7-2A4B281577BA}"/>
              </a:ext>
            </a:extLst>
          </p:cNvPr>
          <p:cNvSpPr/>
          <p:nvPr/>
        </p:nvSpPr>
        <p:spPr>
          <a:xfrm>
            <a:off x="198120" y="228600"/>
            <a:ext cx="11795760" cy="6400800"/>
          </a:xfrm>
          <a:prstGeom prst="rect">
            <a:avLst/>
          </a:prstGeom>
          <a:ln w="76200">
            <a:solidFill>
              <a:srgbClr val="F1AD0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211137CB-A703-DF69-E3F7-256C85D8DC74}"/>
              </a:ext>
            </a:extLst>
          </p:cNvPr>
          <p:cNvPicPr>
            <a:picLocks noChangeAspect="1"/>
          </p:cNvPicPr>
          <p:nvPr/>
        </p:nvPicPr>
        <p:blipFill>
          <a:blip r:embed="rId3"/>
          <a:stretch>
            <a:fillRect/>
          </a:stretch>
        </p:blipFill>
        <p:spPr>
          <a:xfrm>
            <a:off x="535966" y="959906"/>
            <a:ext cx="11120068" cy="4938188"/>
          </a:xfrm>
          <a:prstGeom prst="rect">
            <a:avLst/>
          </a:prstGeom>
        </p:spPr>
      </p:pic>
    </p:spTree>
    <p:extLst>
      <p:ext uri="{BB962C8B-B14F-4D97-AF65-F5344CB8AC3E}">
        <p14:creationId xmlns:p14="http://schemas.microsoft.com/office/powerpoint/2010/main" val="374039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D82AC-31DD-B801-6996-22BA99BE7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44ED4-2DE4-957F-63D7-6D8D4EB27A84}"/>
              </a:ext>
            </a:extLst>
          </p:cNvPr>
          <p:cNvSpPr>
            <a:spLocks noGrp="1"/>
          </p:cNvSpPr>
          <p:nvPr>
            <p:ph type="title"/>
          </p:nvPr>
        </p:nvSpPr>
        <p:spPr>
          <a:xfrm>
            <a:off x="2246364" y="306133"/>
            <a:ext cx="7699272" cy="686927"/>
          </a:xfrm>
        </p:spPr>
        <p:txBody>
          <a:bodyPr>
            <a:normAutofit fontScale="90000"/>
          </a:bodyPr>
          <a:lstStyle/>
          <a:p>
            <a:pPr algn="ctr"/>
            <a:r>
              <a:rPr lang="en-US" sz="3200" b="1" dirty="0">
                <a:latin typeface="Seaford" panose="00000500000000000000" pitchFamily="2" charset="0"/>
              </a:rPr>
              <a:t>Needs Assessment: Classroom Observations</a:t>
            </a:r>
          </a:p>
        </p:txBody>
      </p:sp>
      <p:sp>
        <p:nvSpPr>
          <p:cNvPr id="4" name="Content Placeholder 3">
            <a:extLst>
              <a:ext uri="{FF2B5EF4-FFF2-40B4-BE49-F238E27FC236}">
                <a16:creationId xmlns:a16="http://schemas.microsoft.com/office/drawing/2014/main" id="{BC0FD8DC-3762-32E9-BDAD-76EED70C8DFE}"/>
              </a:ext>
            </a:extLst>
          </p:cNvPr>
          <p:cNvSpPr>
            <a:spLocks noGrp="1"/>
          </p:cNvSpPr>
          <p:nvPr>
            <p:ph sz="half" idx="2"/>
          </p:nvPr>
        </p:nvSpPr>
        <p:spPr>
          <a:xfrm>
            <a:off x="6371303" y="1347018"/>
            <a:ext cx="5179351" cy="5029201"/>
          </a:xfrm>
        </p:spPr>
        <p:txBody>
          <a:bodyPr>
            <a:normAutofit/>
          </a:bodyPr>
          <a:lstStyle/>
          <a:p>
            <a:pPr marL="0" indent="0">
              <a:buNone/>
            </a:pPr>
            <a:endParaRPr lang="en-US" sz="1100" b="1" dirty="0">
              <a:latin typeface="Seaford" panose="00000500000000000000" pitchFamily="2" charset="0"/>
            </a:endParaRPr>
          </a:p>
          <a:p>
            <a:pPr marL="0" indent="0">
              <a:buNone/>
            </a:pPr>
            <a:endParaRPr lang="en-US" sz="400" dirty="0">
              <a:latin typeface="Seaford" panose="00000500000000000000" pitchFamily="2" charset="0"/>
            </a:endParaRPr>
          </a:p>
        </p:txBody>
      </p:sp>
      <p:sp>
        <p:nvSpPr>
          <p:cNvPr id="5" name="object 17">
            <a:extLst>
              <a:ext uri="{FF2B5EF4-FFF2-40B4-BE49-F238E27FC236}">
                <a16:creationId xmlns:a16="http://schemas.microsoft.com/office/drawing/2014/main" id="{97054074-E309-A33A-9156-EBFE8AB6E290}"/>
              </a:ext>
            </a:extLst>
          </p:cNvPr>
          <p:cNvSpPr/>
          <p:nvPr/>
        </p:nvSpPr>
        <p:spPr>
          <a:xfrm flipV="1">
            <a:off x="198120" y="773624"/>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58764775-C087-D9EF-30FC-C2B601CC701B}"/>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17">
            <a:extLst>
              <a:ext uri="{FF2B5EF4-FFF2-40B4-BE49-F238E27FC236}">
                <a16:creationId xmlns:a16="http://schemas.microsoft.com/office/drawing/2014/main" id="{554A180E-74DD-052C-72F8-3B9EF3BB2123}"/>
              </a:ext>
            </a:extLst>
          </p:cNvPr>
          <p:cNvSpPr/>
          <p:nvPr/>
        </p:nvSpPr>
        <p:spPr>
          <a:xfrm rot="5400000" flipV="1">
            <a:off x="5011379" y="3602914"/>
            <a:ext cx="5029200" cy="339629"/>
          </a:xfrm>
          <a:custGeom>
            <a:avLst/>
            <a:gdLst/>
            <a:ahLst/>
            <a:cxnLst/>
            <a:rect l="l" t="t" r="r" b="b"/>
            <a:pathLst>
              <a:path w="11692890">
                <a:moveTo>
                  <a:pt x="0" y="0"/>
                </a:moveTo>
                <a:lnTo>
                  <a:pt x="11692491" y="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graphicFrame>
        <p:nvGraphicFramePr>
          <p:cNvPr id="8" name="Table 7">
            <a:extLst>
              <a:ext uri="{FF2B5EF4-FFF2-40B4-BE49-F238E27FC236}">
                <a16:creationId xmlns:a16="http://schemas.microsoft.com/office/drawing/2014/main" id="{472A04C4-C13C-2187-4B4F-59FDC6736AC1}"/>
              </a:ext>
            </a:extLst>
          </p:cNvPr>
          <p:cNvGraphicFramePr>
            <a:graphicFrameLocks noGrp="1"/>
          </p:cNvGraphicFramePr>
          <p:nvPr>
            <p:extLst>
              <p:ext uri="{D42A27DB-BD31-4B8C-83A1-F6EECF244321}">
                <p14:modId xmlns:p14="http://schemas.microsoft.com/office/powerpoint/2010/main" val="255670841"/>
              </p:ext>
            </p:extLst>
          </p:nvPr>
        </p:nvGraphicFramePr>
        <p:xfrm>
          <a:off x="599153" y="1386346"/>
          <a:ext cx="6421080" cy="4737356"/>
        </p:xfrm>
        <a:graphic>
          <a:graphicData uri="http://schemas.openxmlformats.org/drawingml/2006/table">
            <a:tbl>
              <a:tblPr firstRow="1" firstCol="1"/>
              <a:tblGrid>
                <a:gridCol w="1282097">
                  <a:extLst>
                    <a:ext uri="{9D8B030D-6E8A-4147-A177-3AD203B41FA5}">
                      <a16:colId xmlns:a16="http://schemas.microsoft.com/office/drawing/2014/main" val="2970581785"/>
                    </a:ext>
                  </a:extLst>
                </a:gridCol>
                <a:gridCol w="1250309">
                  <a:extLst>
                    <a:ext uri="{9D8B030D-6E8A-4147-A177-3AD203B41FA5}">
                      <a16:colId xmlns:a16="http://schemas.microsoft.com/office/drawing/2014/main" val="3271683557"/>
                    </a:ext>
                  </a:extLst>
                </a:gridCol>
                <a:gridCol w="1207926">
                  <a:extLst>
                    <a:ext uri="{9D8B030D-6E8A-4147-A177-3AD203B41FA5}">
                      <a16:colId xmlns:a16="http://schemas.microsoft.com/office/drawing/2014/main" val="1439532743"/>
                    </a:ext>
                  </a:extLst>
                </a:gridCol>
                <a:gridCol w="1398651">
                  <a:extLst>
                    <a:ext uri="{9D8B030D-6E8A-4147-A177-3AD203B41FA5}">
                      <a16:colId xmlns:a16="http://schemas.microsoft.com/office/drawing/2014/main" val="1399466993"/>
                    </a:ext>
                  </a:extLst>
                </a:gridCol>
                <a:gridCol w="1282097">
                  <a:extLst>
                    <a:ext uri="{9D8B030D-6E8A-4147-A177-3AD203B41FA5}">
                      <a16:colId xmlns:a16="http://schemas.microsoft.com/office/drawing/2014/main" val="3176396616"/>
                    </a:ext>
                  </a:extLst>
                </a:gridCol>
              </a:tblGrid>
              <a:tr h="1171936">
                <a:tc>
                  <a:txBody>
                    <a:bodyPr/>
                    <a:lstStyle/>
                    <a:p>
                      <a:pPr marL="0" marR="0" algn="ctr">
                        <a:lnSpc>
                          <a:spcPct val="116000"/>
                        </a:lnSpc>
                        <a:spcAft>
                          <a:spcPts val="800"/>
                        </a:spcAft>
                        <a:buNone/>
                      </a:pPr>
                      <a:r>
                        <a:rPr lang="en-US" sz="16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School Level</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6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Number of Schools</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6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Number of Classes</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6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Number of Teachers</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6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Number of Students</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extLst>
                  <a:ext uri="{0D108BD9-81ED-4DB2-BD59-A6C34878D82A}">
                    <a16:rowId xmlns:a16="http://schemas.microsoft.com/office/drawing/2014/main" val="2071685529"/>
                  </a:ext>
                </a:extLst>
              </a:tr>
              <a:tr h="975766">
                <a:tc>
                  <a:txBody>
                    <a:bodyPr/>
                    <a:lstStyle/>
                    <a:p>
                      <a:pPr marL="0" marR="0" algn="ctr">
                        <a:lnSpc>
                          <a:spcPct val="116000"/>
                        </a:lnSpc>
                        <a:spcAft>
                          <a:spcPts val="800"/>
                        </a:spcAft>
                        <a:buNone/>
                      </a:pPr>
                      <a:r>
                        <a:rPr lang="en-US" sz="16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Elementary School</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51</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31</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574</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05533041"/>
                  </a:ext>
                </a:extLst>
              </a:tr>
              <a:tr h="863218">
                <a:tc>
                  <a:txBody>
                    <a:bodyPr/>
                    <a:lstStyle/>
                    <a:p>
                      <a:pPr marL="0" marR="0" algn="ctr">
                        <a:lnSpc>
                          <a:spcPct val="116000"/>
                        </a:lnSpc>
                        <a:spcAft>
                          <a:spcPts val="800"/>
                        </a:spcAft>
                        <a:buNone/>
                      </a:pPr>
                      <a:r>
                        <a:rPr lang="en-US" sz="16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Middle School</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15</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244</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extLst>
                  <a:ext uri="{0D108BD9-81ED-4DB2-BD59-A6C34878D82A}">
                    <a16:rowId xmlns:a16="http://schemas.microsoft.com/office/drawing/2014/main" val="3886879076"/>
                  </a:ext>
                </a:extLst>
              </a:tr>
              <a:tr h="863218">
                <a:tc>
                  <a:txBody>
                    <a:bodyPr/>
                    <a:lstStyle/>
                    <a:p>
                      <a:pPr marL="0" marR="0" algn="ctr">
                        <a:lnSpc>
                          <a:spcPct val="116000"/>
                        </a:lnSpc>
                        <a:spcAft>
                          <a:spcPts val="800"/>
                        </a:spcAft>
                        <a:buNone/>
                      </a:pPr>
                      <a:r>
                        <a:rPr lang="en-US" sz="16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High School</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6</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44</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8192409"/>
                  </a:ext>
                </a:extLst>
              </a:tr>
              <a:tr h="863218">
                <a:tc>
                  <a:txBody>
                    <a:bodyPr/>
                    <a:lstStyle/>
                    <a:p>
                      <a:pPr marL="0" marR="0" algn="ctr">
                        <a:lnSpc>
                          <a:spcPct val="116000"/>
                        </a:lnSpc>
                        <a:spcAft>
                          <a:spcPts val="800"/>
                        </a:spcAft>
                        <a:buNone/>
                      </a:pPr>
                      <a:r>
                        <a:rPr lang="en-US" sz="16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Total</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10</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72</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40</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Aft>
                          <a:spcPts val="800"/>
                        </a:spcAft>
                        <a:buNone/>
                      </a:pPr>
                      <a:r>
                        <a:rPr lang="en-U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862</a:t>
                      </a:r>
                      <a:endParaRPr lang="en-US" sz="16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extLst>
                  <a:ext uri="{0D108BD9-81ED-4DB2-BD59-A6C34878D82A}">
                    <a16:rowId xmlns:a16="http://schemas.microsoft.com/office/drawing/2014/main" val="1352724089"/>
                  </a:ext>
                </a:extLst>
              </a:tr>
            </a:tbl>
          </a:graphicData>
        </a:graphic>
      </p:graphicFrame>
      <p:sp>
        <p:nvSpPr>
          <p:cNvPr id="10" name="TextBox 9">
            <a:extLst>
              <a:ext uri="{FF2B5EF4-FFF2-40B4-BE49-F238E27FC236}">
                <a16:creationId xmlns:a16="http://schemas.microsoft.com/office/drawing/2014/main" id="{FF9D8D4C-C544-3C34-E257-FDA3A08F05EC}"/>
              </a:ext>
            </a:extLst>
          </p:cNvPr>
          <p:cNvSpPr txBox="1"/>
          <p:nvPr/>
        </p:nvSpPr>
        <p:spPr>
          <a:xfrm>
            <a:off x="7437490" y="1347016"/>
            <a:ext cx="4155358" cy="4247317"/>
          </a:xfrm>
          <a:prstGeom prst="rect">
            <a:avLst/>
          </a:prstGeom>
          <a:noFill/>
        </p:spPr>
        <p:txBody>
          <a:bodyPr wrap="square">
            <a:spAutoFit/>
          </a:bodyPr>
          <a:lstStyle/>
          <a:p>
            <a:r>
              <a:rPr lang="en-US" sz="1800" dirty="0">
                <a:effectLst/>
                <a:latin typeface="Aptos" panose="020B0004020202020204" pitchFamily="34" charset="0"/>
                <a:ea typeface="Times New Roman" panose="02020603050405020304" pitchFamily="18" charset="0"/>
                <a:cs typeface="Times New Roman" panose="02020603050405020304" pitchFamily="18" charset="0"/>
              </a:rPr>
              <a:t>Observation data from classroom visits indicated several trends in frequency of topics from Scarborough’s Reading Rope addressed during classroom instruction. </a:t>
            </a:r>
          </a:p>
          <a:p>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Times New Roman" panose="02020603050405020304" pitchFamily="18" charset="0"/>
              </a:rPr>
              <a:t>The </a:t>
            </a: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top three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literacy areas of focus across all classroom observations were phonics, phonemic awareness, and writing. </a:t>
            </a:r>
          </a:p>
          <a:p>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r>
              <a:rPr lang="en-US" sz="1800" dirty="0">
                <a:effectLst/>
                <a:latin typeface="Aptos" panose="020B0004020202020204" pitchFamily="34" charset="0"/>
                <a:ea typeface="Times New Roman" panose="02020603050405020304" pitchFamily="18" charset="0"/>
                <a:cs typeface="Times New Roman" panose="02020603050405020304" pitchFamily="18" charset="0"/>
              </a:rPr>
              <a:t>The </a:t>
            </a: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bottom three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areas of focus across all observations were word study, fluency, and discussion-based interactions. </a:t>
            </a:r>
            <a:endParaRPr lang="en-US" dirty="0"/>
          </a:p>
        </p:txBody>
      </p:sp>
    </p:spTree>
    <p:extLst>
      <p:ext uri="{BB962C8B-B14F-4D97-AF65-F5344CB8AC3E}">
        <p14:creationId xmlns:p14="http://schemas.microsoft.com/office/powerpoint/2010/main" val="3095639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E51D5-F53E-6C73-AC72-3A188B8EF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1BA2B-7C4C-DA15-224A-9F693AD8DCE8}"/>
              </a:ext>
            </a:extLst>
          </p:cNvPr>
          <p:cNvSpPr>
            <a:spLocks noGrp="1"/>
          </p:cNvSpPr>
          <p:nvPr>
            <p:ph type="title"/>
          </p:nvPr>
        </p:nvSpPr>
        <p:spPr>
          <a:xfrm>
            <a:off x="2246364" y="247141"/>
            <a:ext cx="7699272" cy="686927"/>
          </a:xfrm>
        </p:spPr>
        <p:txBody>
          <a:bodyPr>
            <a:normAutofit/>
          </a:bodyPr>
          <a:lstStyle/>
          <a:p>
            <a:pPr algn="ctr"/>
            <a:r>
              <a:rPr lang="en-US" sz="2800" b="1" dirty="0">
                <a:latin typeface="Seaford" panose="00000500000000000000" pitchFamily="2" charset="0"/>
              </a:rPr>
              <a:t>Needs Assessment: Classroom Observations</a:t>
            </a:r>
          </a:p>
        </p:txBody>
      </p:sp>
      <p:sp>
        <p:nvSpPr>
          <p:cNvPr id="4" name="Content Placeholder 3">
            <a:extLst>
              <a:ext uri="{FF2B5EF4-FFF2-40B4-BE49-F238E27FC236}">
                <a16:creationId xmlns:a16="http://schemas.microsoft.com/office/drawing/2014/main" id="{51EB4638-639E-BF36-1619-39421F8B9273}"/>
              </a:ext>
            </a:extLst>
          </p:cNvPr>
          <p:cNvSpPr>
            <a:spLocks noGrp="1"/>
          </p:cNvSpPr>
          <p:nvPr>
            <p:ph sz="half" idx="2"/>
          </p:nvPr>
        </p:nvSpPr>
        <p:spPr>
          <a:xfrm>
            <a:off x="6371303" y="1347018"/>
            <a:ext cx="5179351" cy="5029201"/>
          </a:xfrm>
        </p:spPr>
        <p:txBody>
          <a:bodyPr>
            <a:normAutofit/>
          </a:bodyPr>
          <a:lstStyle/>
          <a:p>
            <a:pPr marL="0" indent="0">
              <a:buNone/>
            </a:pPr>
            <a:endParaRPr lang="en-US" sz="1100" b="1" dirty="0">
              <a:latin typeface="Seaford" panose="00000500000000000000" pitchFamily="2" charset="0"/>
            </a:endParaRPr>
          </a:p>
          <a:p>
            <a:pPr marL="0" indent="0">
              <a:buNone/>
            </a:pPr>
            <a:endParaRPr lang="en-US" sz="400" dirty="0">
              <a:latin typeface="Seaford" panose="00000500000000000000" pitchFamily="2" charset="0"/>
            </a:endParaRPr>
          </a:p>
        </p:txBody>
      </p:sp>
      <p:sp>
        <p:nvSpPr>
          <p:cNvPr id="5" name="object 17">
            <a:extLst>
              <a:ext uri="{FF2B5EF4-FFF2-40B4-BE49-F238E27FC236}">
                <a16:creationId xmlns:a16="http://schemas.microsoft.com/office/drawing/2014/main" id="{6C7FB0DD-9538-BC2C-B2EA-B89E02EEE338}"/>
              </a:ext>
            </a:extLst>
          </p:cNvPr>
          <p:cNvSpPr/>
          <p:nvPr/>
        </p:nvSpPr>
        <p:spPr>
          <a:xfrm flipV="1">
            <a:off x="198120" y="665472"/>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A47FD06B-3195-541C-DC2E-5FBAA8F75858}"/>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ED60E242-BCD9-BC33-0DC0-F7C2FC619EB1}"/>
              </a:ext>
            </a:extLst>
          </p:cNvPr>
          <p:cNvGraphicFramePr>
            <a:graphicFrameLocks noGrp="1"/>
          </p:cNvGraphicFramePr>
          <p:nvPr>
            <p:extLst>
              <p:ext uri="{D42A27DB-BD31-4B8C-83A1-F6EECF244321}">
                <p14:modId xmlns:p14="http://schemas.microsoft.com/office/powerpoint/2010/main" val="3389716628"/>
              </p:ext>
            </p:extLst>
          </p:nvPr>
        </p:nvGraphicFramePr>
        <p:xfrm>
          <a:off x="3077497" y="1109616"/>
          <a:ext cx="6105832" cy="2074006"/>
        </p:xfrm>
        <a:graphic>
          <a:graphicData uri="http://schemas.openxmlformats.org/drawingml/2006/table">
            <a:tbl>
              <a:tblPr firstRow="1" firstCol="1"/>
              <a:tblGrid>
                <a:gridCol w="1219152">
                  <a:extLst>
                    <a:ext uri="{9D8B030D-6E8A-4147-A177-3AD203B41FA5}">
                      <a16:colId xmlns:a16="http://schemas.microsoft.com/office/drawing/2014/main" val="2970581785"/>
                    </a:ext>
                  </a:extLst>
                </a:gridCol>
                <a:gridCol w="1188924">
                  <a:extLst>
                    <a:ext uri="{9D8B030D-6E8A-4147-A177-3AD203B41FA5}">
                      <a16:colId xmlns:a16="http://schemas.microsoft.com/office/drawing/2014/main" val="3271683557"/>
                    </a:ext>
                  </a:extLst>
                </a:gridCol>
                <a:gridCol w="1148621">
                  <a:extLst>
                    <a:ext uri="{9D8B030D-6E8A-4147-A177-3AD203B41FA5}">
                      <a16:colId xmlns:a16="http://schemas.microsoft.com/office/drawing/2014/main" val="1439532743"/>
                    </a:ext>
                  </a:extLst>
                </a:gridCol>
                <a:gridCol w="1329983">
                  <a:extLst>
                    <a:ext uri="{9D8B030D-6E8A-4147-A177-3AD203B41FA5}">
                      <a16:colId xmlns:a16="http://schemas.microsoft.com/office/drawing/2014/main" val="1399466993"/>
                    </a:ext>
                  </a:extLst>
                </a:gridCol>
                <a:gridCol w="1219152">
                  <a:extLst>
                    <a:ext uri="{9D8B030D-6E8A-4147-A177-3AD203B41FA5}">
                      <a16:colId xmlns:a16="http://schemas.microsoft.com/office/drawing/2014/main" val="3176396616"/>
                    </a:ext>
                  </a:extLst>
                </a:gridCol>
              </a:tblGrid>
              <a:tr h="510216">
                <a:tc>
                  <a:txBody>
                    <a:bodyPr/>
                    <a:lstStyle/>
                    <a:p>
                      <a:pPr marL="0" marR="0" algn="ctr">
                        <a:lnSpc>
                          <a:spcPct val="116000"/>
                        </a:lnSpc>
                        <a:spcAft>
                          <a:spcPts val="800"/>
                        </a:spcAft>
                        <a:buNone/>
                      </a:pPr>
                      <a:r>
                        <a:rPr lang="en-US" sz="12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School Level</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2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Number of Schools</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2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Number of Classes</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2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Number of Teachers</a:t>
                      </a:r>
                      <a:endParaRPr lang="en-US" sz="12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2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Number of Students</a:t>
                      </a:r>
                      <a:endParaRPr lang="en-US" sz="12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extLst>
                  <a:ext uri="{0D108BD9-81ED-4DB2-BD59-A6C34878D82A}">
                    <a16:rowId xmlns:a16="http://schemas.microsoft.com/office/drawing/2014/main" val="2071685529"/>
                  </a:ext>
                </a:extLst>
              </a:tr>
              <a:tr h="424811">
                <a:tc>
                  <a:txBody>
                    <a:bodyPr/>
                    <a:lstStyle/>
                    <a:p>
                      <a:pPr marL="0" marR="0" algn="ctr">
                        <a:lnSpc>
                          <a:spcPct val="116000"/>
                        </a:lnSpc>
                        <a:spcAft>
                          <a:spcPts val="800"/>
                        </a:spcAft>
                        <a:buNone/>
                      </a:pPr>
                      <a:r>
                        <a:rPr lang="en-US" sz="12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Elementary School</a:t>
                      </a:r>
                      <a:endParaRPr lang="en-US" sz="12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51</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31</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574</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05533041"/>
                  </a:ext>
                </a:extLst>
              </a:tr>
              <a:tr h="387355">
                <a:tc>
                  <a:txBody>
                    <a:bodyPr/>
                    <a:lstStyle/>
                    <a:p>
                      <a:pPr marL="0" marR="0" algn="ctr">
                        <a:lnSpc>
                          <a:spcPct val="116000"/>
                        </a:lnSpc>
                        <a:spcAft>
                          <a:spcPts val="800"/>
                        </a:spcAft>
                        <a:buNone/>
                      </a:pPr>
                      <a:r>
                        <a:rPr lang="en-US" sz="12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Middle School</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15</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244</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extLst>
                  <a:ext uri="{0D108BD9-81ED-4DB2-BD59-A6C34878D82A}">
                    <a16:rowId xmlns:a16="http://schemas.microsoft.com/office/drawing/2014/main" val="3886879076"/>
                  </a:ext>
                </a:extLst>
              </a:tr>
              <a:tr h="375812">
                <a:tc>
                  <a:txBody>
                    <a:bodyPr/>
                    <a:lstStyle/>
                    <a:p>
                      <a:pPr marL="0" marR="0" algn="ctr">
                        <a:lnSpc>
                          <a:spcPct val="116000"/>
                        </a:lnSpc>
                        <a:spcAft>
                          <a:spcPts val="800"/>
                        </a:spcAft>
                        <a:buNone/>
                      </a:pPr>
                      <a:r>
                        <a:rPr lang="en-US" sz="12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High School</a:t>
                      </a:r>
                      <a:endParaRPr lang="en-US" sz="12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6</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44</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8192409"/>
                  </a:ext>
                </a:extLst>
              </a:tr>
              <a:tr h="375812">
                <a:tc>
                  <a:txBody>
                    <a:bodyPr/>
                    <a:lstStyle/>
                    <a:p>
                      <a:pPr marL="0" marR="0" algn="ctr">
                        <a:lnSpc>
                          <a:spcPct val="116000"/>
                        </a:lnSpc>
                        <a:spcAft>
                          <a:spcPts val="800"/>
                        </a:spcAft>
                        <a:buNone/>
                      </a:pPr>
                      <a:r>
                        <a:rPr lang="en-US" sz="12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Total</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10</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72</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40</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Aft>
                          <a:spcPts val="8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862</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extLst>
                  <a:ext uri="{0D108BD9-81ED-4DB2-BD59-A6C34878D82A}">
                    <a16:rowId xmlns:a16="http://schemas.microsoft.com/office/drawing/2014/main" val="1352724089"/>
                  </a:ext>
                </a:extLst>
              </a:tr>
            </a:tbl>
          </a:graphicData>
        </a:graphic>
      </p:graphicFrame>
      <p:pic>
        <p:nvPicPr>
          <p:cNvPr id="11" name="Picture 10">
            <a:extLst>
              <a:ext uri="{FF2B5EF4-FFF2-40B4-BE49-F238E27FC236}">
                <a16:creationId xmlns:a16="http://schemas.microsoft.com/office/drawing/2014/main" id="{0306E611-0B10-79AD-5F9D-62BA9CDC5856}"/>
              </a:ext>
            </a:extLst>
          </p:cNvPr>
          <p:cNvPicPr>
            <a:picLocks noChangeAspect="1"/>
          </p:cNvPicPr>
          <p:nvPr/>
        </p:nvPicPr>
        <p:blipFill>
          <a:blip r:embed="rId2"/>
          <a:srcRect r="10912"/>
          <a:stretch>
            <a:fillRect/>
          </a:stretch>
        </p:blipFill>
        <p:spPr>
          <a:xfrm>
            <a:off x="834335" y="3429000"/>
            <a:ext cx="5536966" cy="2844704"/>
          </a:xfrm>
          <a:prstGeom prst="rect">
            <a:avLst/>
          </a:prstGeom>
          <a:ln>
            <a:noFill/>
          </a:ln>
        </p:spPr>
      </p:pic>
      <p:pic>
        <p:nvPicPr>
          <p:cNvPr id="20" name="Picture 19">
            <a:extLst>
              <a:ext uri="{FF2B5EF4-FFF2-40B4-BE49-F238E27FC236}">
                <a16:creationId xmlns:a16="http://schemas.microsoft.com/office/drawing/2014/main" id="{A3E76E13-2DE0-5C59-7C95-77223B9BC65F}"/>
              </a:ext>
            </a:extLst>
          </p:cNvPr>
          <p:cNvPicPr>
            <a:picLocks noChangeAspect="1"/>
          </p:cNvPicPr>
          <p:nvPr/>
        </p:nvPicPr>
        <p:blipFill>
          <a:blip r:embed="rId3"/>
          <a:srcRect r="19621"/>
          <a:stretch>
            <a:fillRect/>
          </a:stretch>
        </p:blipFill>
        <p:spPr>
          <a:xfrm>
            <a:off x="6564291" y="3407525"/>
            <a:ext cx="4793373" cy="3188208"/>
          </a:xfrm>
          <a:prstGeom prst="rect">
            <a:avLst/>
          </a:prstGeom>
        </p:spPr>
      </p:pic>
    </p:spTree>
    <p:extLst>
      <p:ext uri="{BB962C8B-B14F-4D97-AF65-F5344CB8AC3E}">
        <p14:creationId xmlns:p14="http://schemas.microsoft.com/office/powerpoint/2010/main" val="90299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0B118-9DD1-D7A3-85F7-56E38BF05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AAF09C-38AF-00D9-0065-16C2C59DAFB7}"/>
              </a:ext>
            </a:extLst>
          </p:cNvPr>
          <p:cNvSpPr>
            <a:spLocks noGrp="1"/>
          </p:cNvSpPr>
          <p:nvPr>
            <p:ph type="title"/>
          </p:nvPr>
        </p:nvSpPr>
        <p:spPr>
          <a:xfrm>
            <a:off x="2246364" y="247141"/>
            <a:ext cx="7699272" cy="686927"/>
          </a:xfrm>
        </p:spPr>
        <p:txBody>
          <a:bodyPr>
            <a:normAutofit/>
          </a:bodyPr>
          <a:lstStyle/>
          <a:p>
            <a:pPr algn="ctr"/>
            <a:r>
              <a:rPr lang="en-US" sz="2800" b="1" dirty="0">
                <a:latin typeface="Seaford" panose="00000500000000000000" pitchFamily="2" charset="0"/>
              </a:rPr>
              <a:t>Needs Assessment: Classroom Observations</a:t>
            </a:r>
          </a:p>
        </p:txBody>
      </p:sp>
      <p:sp>
        <p:nvSpPr>
          <p:cNvPr id="5" name="object 17">
            <a:extLst>
              <a:ext uri="{FF2B5EF4-FFF2-40B4-BE49-F238E27FC236}">
                <a16:creationId xmlns:a16="http://schemas.microsoft.com/office/drawing/2014/main" id="{D936A356-DDE9-4B1C-2BE1-2AFA12152461}"/>
              </a:ext>
            </a:extLst>
          </p:cNvPr>
          <p:cNvSpPr/>
          <p:nvPr/>
        </p:nvSpPr>
        <p:spPr>
          <a:xfrm flipV="1">
            <a:off x="198120" y="665472"/>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23F96148-D800-941D-8881-80A92BFDD113}"/>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12B4FA0-EB81-D04B-6B58-E0AEA22284BF}"/>
              </a:ext>
            </a:extLst>
          </p:cNvPr>
          <p:cNvPicPr>
            <a:picLocks noChangeAspect="1"/>
          </p:cNvPicPr>
          <p:nvPr/>
        </p:nvPicPr>
        <p:blipFill>
          <a:blip r:embed="rId2"/>
          <a:srcRect r="22877"/>
          <a:stretch>
            <a:fillRect/>
          </a:stretch>
        </p:blipFill>
        <p:spPr>
          <a:xfrm>
            <a:off x="1054797" y="1038241"/>
            <a:ext cx="4122425" cy="2743200"/>
          </a:xfrm>
          <a:prstGeom prst="rect">
            <a:avLst/>
          </a:prstGeom>
        </p:spPr>
      </p:pic>
      <p:pic>
        <p:nvPicPr>
          <p:cNvPr id="10" name="Picture 9">
            <a:extLst>
              <a:ext uri="{FF2B5EF4-FFF2-40B4-BE49-F238E27FC236}">
                <a16:creationId xmlns:a16="http://schemas.microsoft.com/office/drawing/2014/main" id="{FE86AD7C-267D-BE63-CA9D-44FE5576309D}"/>
              </a:ext>
            </a:extLst>
          </p:cNvPr>
          <p:cNvPicPr>
            <a:picLocks noChangeAspect="1"/>
          </p:cNvPicPr>
          <p:nvPr/>
        </p:nvPicPr>
        <p:blipFill>
          <a:blip r:embed="rId3"/>
          <a:srcRect r="17639"/>
          <a:stretch>
            <a:fillRect/>
          </a:stretch>
        </p:blipFill>
        <p:spPr>
          <a:xfrm>
            <a:off x="6512747" y="1057905"/>
            <a:ext cx="4324648" cy="2743200"/>
          </a:xfrm>
          <a:prstGeom prst="rect">
            <a:avLst/>
          </a:prstGeom>
        </p:spPr>
      </p:pic>
      <p:pic>
        <p:nvPicPr>
          <p:cNvPr id="13" name="Picture 12">
            <a:extLst>
              <a:ext uri="{FF2B5EF4-FFF2-40B4-BE49-F238E27FC236}">
                <a16:creationId xmlns:a16="http://schemas.microsoft.com/office/drawing/2014/main" id="{E5A651D8-C72E-3C55-BEF4-5FC282B08AE9}"/>
              </a:ext>
            </a:extLst>
          </p:cNvPr>
          <p:cNvPicPr>
            <a:picLocks noChangeAspect="1"/>
          </p:cNvPicPr>
          <p:nvPr/>
        </p:nvPicPr>
        <p:blipFill>
          <a:blip r:embed="rId4"/>
          <a:srcRect r="22877"/>
          <a:stretch>
            <a:fillRect/>
          </a:stretch>
        </p:blipFill>
        <p:spPr>
          <a:xfrm>
            <a:off x="1084518" y="3815547"/>
            <a:ext cx="4062982" cy="2834640"/>
          </a:xfrm>
          <a:prstGeom prst="rect">
            <a:avLst/>
          </a:prstGeom>
        </p:spPr>
      </p:pic>
      <p:pic>
        <p:nvPicPr>
          <p:cNvPr id="17" name="Picture 16">
            <a:extLst>
              <a:ext uri="{FF2B5EF4-FFF2-40B4-BE49-F238E27FC236}">
                <a16:creationId xmlns:a16="http://schemas.microsoft.com/office/drawing/2014/main" id="{51488A89-C5B2-8D08-264A-BAC902DE248C}"/>
              </a:ext>
            </a:extLst>
          </p:cNvPr>
          <p:cNvPicPr>
            <a:picLocks noChangeAspect="1"/>
          </p:cNvPicPr>
          <p:nvPr/>
        </p:nvPicPr>
        <p:blipFill>
          <a:blip r:embed="rId5"/>
          <a:srcRect r="22714" b="3417"/>
          <a:stretch>
            <a:fillRect/>
          </a:stretch>
        </p:blipFill>
        <p:spPr>
          <a:xfrm>
            <a:off x="6534623" y="3815547"/>
            <a:ext cx="4280895" cy="2834640"/>
          </a:xfrm>
          <a:prstGeom prst="rect">
            <a:avLst/>
          </a:prstGeom>
        </p:spPr>
      </p:pic>
    </p:spTree>
    <p:extLst>
      <p:ext uri="{BB962C8B-B14F-4D97-AF65-F5344CB8AC3E}">
        <p14:creationId xmlns:p14="http://schemas.microsoft.com/office/powerpoint/2010/main" val="3398302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2EE81-D412-4ADC-5C19-725829E6D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46DD5-70FA-EDD3-BDCA-EB68CC94C3C6}"/>
              </a:ext>
            </a:extLst>
          </p:cNvPr>
          <p:cNvSpPr>
            <a:spLocks noGrp="1"/>
          </p:cNvSpPr>
          <p:nvPr>
            <p:ph type="title"/>
          </p:nvPr>
        </p:nvSpPr>
        <p:spPr>
          <a:xfrm>
            <a:off x="2890070" y="306133"/>
            <a:ext cx="6411861" cy="686927"/>
          </a:xfrm>
        </p:spPr>
        <p:txBody>
          <a:bodyPr>
            <a:normAutofit/>
          </a:bodyPr>
          <a:lstStyle/>
          <a:p>
            <a:pPr algn="ctr"/>
            <a:r>
              <a:rPr lang="en-US" sz="3200" b="1" dirty="0">
                <a:latin typeface="Seaford" panose="00000500000000000000" pitchFamily="2" charset="0"/>
              </a:rPr>
              <a:t>Needs Assessment: Focus Groups</a:t>
            </a:r>
          </a:p>
        </p:txBody>
      </p:sp>
      <p:sp>
        <p:nvSpPr>
          <p:cNvPr id="4" name="Content Placeholder 3">
            <a:extLst>
              <a:ext uri="{FF2B5EF4-FFF2-40B4-BE49-F238E27FC236}">
                <a16:creationId xmlns:a16="http://schemas.microsoft.com/office/drawing/2014/main" id="{E9EDF380-8721-46E0-0CE1-714FB42AB1D4}"/>
              </a:ext>
            </a:extLst>
          </p:cNvPr>
          <p:cNvSpPr>
            <a:spLocks noGrp="1"/>
          </p:cNvSpPr>
          <p:nvPr>
            <p:ph sz="half" idx="2"/>
          </p:nvPr>
        </p:nvSpPr>
        <p:spPr>
          <a:xfrm>
            <a:off x="6787331" y="1347017"/>
            <a:ext cx="5029200" cy="5029201"/>
          </a:xfrm>
        </p:spPr>
        <p:txBody>
          <a:bodyPr>
            <a:normAutofit/>
          </a:bodyPr>
          <a:lstStyle/>
          <a:p>
            <a:pPr marL="0" indent="0" algn="ctr">
              <a:lnSpc>
                <a:spcPct val="100000"/>
              </a:lnSpc>
              <a:spcBef>
                <a:spcPts val="0"/>
              </a:spcBef>
              <a:buNone/>
            </a:pPr>
            <a:r>
              <a:rPr lang="en-US" b="1" dirty="0"/>
              <a:t>Overlapping Themes </a:t>
            </a:r>
          </a:p>
          <a:p>
            <a:pPr marL="0" indent="0" algn="ctr">
              <a:lnSpc>
                <a:spcPct val="100000"/>
              </a:lnSpc>
              <a:spcBef>
                <a:spcPts val="0"/>
              </a:spcBef>
              <a:buNone/>
            </a:pPr>
            <a:r>
              <a:rPr lang="en-US" b="1" dirty="0"/>
              <a:t>Across Three Groups</a:t>
            </a:r>
            <a:endParaRPr lang="en-US" dirty="0"/>
          </a:p>
          <a:p>
            <a:r>
              <a:rPr lang="en-US" sz="2000" dirty="0"/>
              <a:t>Importance of making good use of technology </a:t>
            </a:r>
          </a:p>
          <a:p>
            <a:r>
              <a:rPr lang="en-US" sz="2000" dirty="0"/>
              <a:t>Remaining cautious about its potential drawbacks</a:t>
            </a:r>
          </a:p>
          <a:p>
            <a:r>
              <a:rPr lang="en-US" sz="2000" dirty="0"/>
              <a:t>Continued emphasis on pen-and-paper writing, cursive practice, reading physical books, and engaging in real-world conversations</a:t>
            </a:r>
          </a:p>
          <a:p>
            <a:r>
              <a:rPr lang="en-US" sz="2000" dirty="0"/>
              <a:t>Valued family literacy activities</a:t>
            </a:r>
          </a:p>
          <a:p>
            <a:r>
              <a:rPr lang="en-US" sz="2000" dirty="0"/>
              <a:t>Call for hiring more educators and offering greater support to those who are currently teaching</a:t>
            </a:r>
          </a:p>
          <a:p>
            <a:endParaRPr lang="en-US" sz="200" dirty="0">
              <a:latin typeface="Seaford" panose="00000500000000000000" pitchFamily="2" charset="0"/>
            </a:endParaRPr>
          </a:p>
        </p:txBody>
      </p:sp>
      <p:sp>
        <p:nvSpPr>
          <p:cNvPr id="5" name="object 17">
            <a:extLst>
              <a:ext uri="{FF2B5EF4-FFF2-40B4-BE49-F238E27FC236}">
                <a16:creationId xmlns:a16="http://schemas.microsoft.com/office/drawing/2014/main" id="{219225B2-F294-6DBA-D48F-B6F7C831B17F}"/>
              </a:ext>
            </a:extLst>
          </p:cNvPr>
          <p:cNvSpPr/>
          <p:nvPr/>
        </p:nvSpPr>
        <p:spPr>
          <a:xfrm flipV="1">
            <a:off x="198120" y="773624"/>
            <a:ext cx="11795760" cy="308326"/>
          </a:xfrm>
          <a:custGeom>
            <a:avLst/>
            <a:gdLst/>
            <a:ahLst/>
            <a:cxnLst/>
            <a:rect l="l" t="t" r="r" b="b"/>
            <a:pathLst>
              <a:path w="11692890">
                <a:moveTo>
                  <a:pt x="0" y="0"/>
                </a:moveTo>
                <a:lnTo>
                  <a:pt x="11692491" y="0"/>
                </a:lnTo>
              </a:path>
            </a:pathLst>
          </a:custGeom>
          <a:ln w="38298">
            <a:solidFill>
              <a:srgbClr val="F1AD02"/>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ED5C8799-0484-557C-68F4-C8F3F1A8C816}"/>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17">
            <a:extLst>
              <a:ext uri="{FF2B5EF4-FFF2-40B4-BE49-F238E27FC236}">
                <a16:creationId xmlns:a16="http://schemas.microsoft.com/office/drawing/2014/main" id="{C7D1D949-0519-88AA-5B70-0CA4D1CEECC0}"/>
              </a:ext>
            </a:extLst>
          </p:cNvPr>
          <p:cNvSpPr/>
          <p:nvPr/>
        </p:nvSpPr>
        <p:spPr>
          <a:xfrm rot="5400000" flipV="1">
            <a:off x="3660062" y="3691804"/>
            <a:ext cx="5029200" cy="339629"/>
          </a:xfrm>
          <a:custGeom>
            <a:avLst/>
            <a:gdLst/>
            <a:ahLst/>
            <a:cxnLst/>
            <a:rect l="l" t="t" r="r" b="b"/>
            <a:pathLst>
              <a:path w="11692890">
                <a:moveTo>
                  <a:pt x="0" y="0"/>
                </a:moveTo>
                <a:lnTo>
                  <a:pt x="11692491" y="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sp>
        <p:nvSpPr>
          <p:cNvPr id="11" name="Rectangle 10">
            <a:extLst>
              <a:ext uri="{FF2B5EF4-FFF2-40B4-BE49-F238E27FC236}">
                <a16:creationId xmlns:a16="http://schemas.microsoft.com/office/drawing/2014/main" id="{0D950B55-09D7-F8CE-9067-DB3E76F991AE}"/>
              </a:ext>
            </a:extLst>
          </p:cNvPr>
          <p:cNvSpPr/>
          <p:nvPr/>
        </p:nvSpPr>
        <p:spPr>
          <a:xfrm>
            <a:off x="715673" y="1450719"/>
            <a:ext cx="4846320" cy="4846320"/>
          </a:xfrm>
          <a:prstGeom prst="rect">
            <a:avLst/>
          </a:prstGeom>
          <a:solidFill>
            <a:srgbClr val="6ED0FF"/>
          </a:solidFill>
          <a:ln w="38100">
            <a:solidFill>
              <a:srgbClr val="6ED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50800" dist="38100" dir="2700000" algn="tl" rotWithShape="0">
                    <a:prstClr val="black">
                      <a:alpha val="40000"/>
                    </a:prstClr>
                  </a:outerShdw>
                </a:effectLst>
              </a:rPr>
              <a:t>22</a:t>
            </a:r>
            <a:r>
              <a:rPr lang="en-US" sz="2800" dirty="0">
                <a:solidFill>
                  <a:srgbClr val="002569"/>
                </a:solidFill>
              </a:rPr>
              <a:t> </a:t>
            </a:r>
            <a:r>
              <a:rPr lang="en-US" sz="2800" b="1" dirty="0">
                <a:solidFill>
                  <a:srgbClr val="002569"/>
                </a:solidFill>
              </a:rPr>
              <a:t>focus groups at </a:t>
            </a:r>
            <a:r>
              <a:rPr lang="en-US" sz="2800" b="1" dirty="0">
                <a:solidFill>
                  <a:schemeClr val="bg1"/>
                </a:solidFill>
                <a:effectLst>
                  <a:outerShdw blurRad="50800" dist="38100" dir="2700000" algn="tl" rotWithShape="0">
                    <a:prstClr val="black">
                      <a:alpha val="40000"/>
                    </a:prstClr>
                  </a:outerShdw>
                </a:effectLst>
              </a:rPr>
              <a:t>9</a:t>
            </a:r>
            <a:r>
              <a:rPr lang="en-US" sz="2800" dirty="0">
                <a:solidFill>
                  <a:srgbClr val="002569"/>
                </a:solidFill>
              </a:rPr>
              <a:t> </a:t>
            </a:r>
            <a:r>
              <a:rPr lang="en-US" sz="2800" b="1" dirty="0">
                <a:solidFill>
                  <a:srgbClr val="002569"/>
                </a:solidFill>
              </a:rPr>
              <a:t>schools</a:t>
            </a:r>
            <a:r>
              <a:rPr lang="en-US" sz="2800" dirty="0">
                <a:solidFill>
                  <a:srgbClr val="002569"/>
                </a:solidFill>
              </a:rPr>
              <a:t> </a:t>
            </a:r>
          </a:p>
          <a:p>
            <a:pPr algn="ctr"/>
            <a:r>
              <a:rPr lang="en-US" sz="2400" b="1" dirty="0">
                <a:solidFill>
                  <a:schemeClr val="bg1"/>
                </a:solidFill>
                <a:effectLst>
                  <a:outerShdw blurRad="50800" dist="38100" dir="2700000" algn="tl" rotWithShape="0">
                    <a:prstClr val="black">
                      <a:alpha val="40000"/>
                    </a:prstClr>
                  </a:outerShdw>
                </a:effectLst>
              </a:rPr>
              <a:t>8</a:t>
            </a:r>
            <a:r>
              <a:rPr lang="en-US" sz="2400" dirty="0">
                <a:solidFill>
                  <a:srgbClr val="002569"/>
                </a:solidFill>
              </a:rPr>
              <a:t> educator groups</a:t>
            </a:r>
          </a:p>
          <a:p>
            <a:pPr algn="ctr"/>
            <a:r>
              <a:rPr lang="en-US" sz="2400" b="1" dirty="0">
                <a:solidFill>
                  <a:schemeClr val="bg1"/>
                </a:solidFill>
                <a:effectLst>
                  <a:outerShdw blurRad="50800" dist="38100" dir="2700000" algn="tl" rotWithShape="0">
                    <a:prstClr val="black">
                      <a:alpha val="40000"/>
                    </a:prstClr>
                  </a:outerShdw>
                </a:effectLst>
              </a:rPr>
              <a:t>6</a:t>
            </a:r>
            <a:r>
              <a:rPr lang="en-US" sz="2400" dirty="0">
                <a:solidFill>
                  <a:srgbClr val="002569"/>
                </a:solidFill>
              </a:rPr>
              <a:t> parent groups</a:t>
            </a:r>
          </a:p>
          <a:p>
            <a:pPr algn="ctr"/>
            <a:r>
              <a:rPr lang="en-US" sz="2400" b="1" dirty="0">
                <a:solidFill>
                  <a:schemeClr val="bg1"/>
                </a:solidFill>
                <a:effectLst>
                  <a:outerShdw blurRad="50800" dist="38100" dir="2700000" algn="tl" rotWithShape="0">
                    <a:prstClr val="black">
                      <a:alpha val="40000"/>
                    </a:prstClr>
                  </a:outerShdw>
                </a:effectLst>
              </a:rPr>
              <a:t>7</a:t>
            </a:r>
            <a:r>
              <a:rPr lang="en-US" sz="2400" dirty="0">
                <a:solidFill>
                  <a:srgbClr val="002569"/>
                </a:solidFill>
              </a:rPr>
              <a:t> student groups</a:t>
            </a:r>
          </a:p>
          <a:p>
            <a:pPr algn="ctr"/>
            <a:r>
              <a:rPr lang="en-US" sz="2400" b="1" dirty="0">
                <a:solidFill>
                  <a:schemeClr val="bg1"/>
                </a:solidFill>
                <a:effectLst>
                  <a:outerShdw blurRad="50800" dist="38100" dir="2700000" algn="tl" rotWithShape="0">
                    <a:prstClr val="black">
                      <a:alpha val="40000"/>
                    </a:prstClr>
                  </a:outerShdw>
                </a:effectLst>
              </a:rPr>
              <a:t>1</a:t>
            </a:r>
            <a:r>
              <a:rPr lang="en-US" sz="2400" dirty="0">
                <a:solidFill>
                  <a:srgbClr val="002569"/>
                </a:solidFill>
              </a:rPr>
              <a:t> combined parent–student group</a:t>
            </a:r>
            <a:endParaRPr lang="en-US" sz="3600" dirty="0">
              <a:solidFill>
                <a:srgbClr val="002569"/>
              </a:solidFill>
            </a:endParaRPr>
          </a:p>
          <a:p>
            <a:pPr algn="ctr"/>
            <a:endParaRPr lang="en-US" sz="2400" b="1" dirty="0">
              <a:solidFill>
                <a:srgbClr val="002569"/>
              </a:solidFill>
            </a:endParaRPr>
          </a:p>
          <a:p>
            <a:pPr algn="ctr"/>
            <a:r>
              <a:rPr lang="en-US" sz="2400" b="1" dirty="0">
                <a:solidFill>
                  <a:srgbClr val="002569"/>
                </a:solidFill>
              </a:rPr>
              <a:t>TOTAL PARTICIPANTS </a:t>
            </a:r>
          </a:p>
          <a:p>
            <a:pPr algn="ctr"/>
            <a:r>
              <a:rPr lang="en-US" sz="1600" b="1" dirty="0">
                <a:solidFill>
                  <a:srgbClr val="002569"/>
                </a:solidFill>
              </a:rPr>
              <a:t>(ACROSS ALL SCHOOL SITES)</a:t>
            </a:r>
          </a:p>
          <a:p>
            <a:pPr algn="ctr"/>
            <a:r>
              <a:rPr lang="en-US" sz="2400" b="1" dirty="0">
                <a:solidFill>
                  <a:schemeClr val="bg1"/>
                </a:solidFill>
                <a:effectLst>
                  <a:outerShdw blurRad="50800" dist="38100" dir="2700000" algn="tl" rotWithShape="0">
                    <a:prstClr val="black">
                      <a:alpha val="40000"/>
                    </a:prstClr>
                  </a:outerShdw>
                </a:effectLst>
              </a:rPr>
              <a:t>51</a:t>
            </a:r>
            <a:r>
              <a:rPr lang="en-US" sz="2400" dirty="0">
                <a:solidFill>
                  <a:srgbClr val="002569"/>
                </a:solidFill>
              </a:rPr>
              <a:t> educators </a:t>
            </a:r>
          </a:p>
          <a:p>
            <a:pPr algn="ctr"/>
            <a:r>
              <a:rPr lang="en-US" sz="2400" b="1" dirty="0">
                <a:solidFill>
                  <a:schemeClr val="bg1"/>
                </a:solidFill>
                <a:effectLst>
                  <a:outerShdw blurRad="50800" dist="38100" dir="2700000" algn="tl" rotWithShape="0">
                    <a:prstClr val="black">
                      <a:alpha val="40000"/>
                    </a:prstClr>
                  </a:outerShdw>
                </a:effectLst>
              </a:rPr>
              <a:t>41</a:t>
            </a:r>
            <a:r>
              <a:rPr lang="en-US" sz="2400" dirty="0">
                <a:solidFill>
                  <a:srgbClr val="002569"/>
                </a:solidFill>
              </a:rPr>
              <a:t> family members</a:t>
            </a:r>
          </a:p>
          <a:p>
            <a:pPr algn="ctr"/>
            <a:r>
              <a:rPr lang="en-US" sz="2400" b="1" dirty="0">
                <a:solidFill>
                  <a:schemeClr val="bg1"/>
                </a:solidFill>
                <a:effectLst>
                  <a:outerShdw blurRad="50800" dist="38100" dir="2700000" algn="tl" rotWithShape="0">
                    <a:prstClr val="black">
                      <a:alpha val="40000"/>
                    </a:prstClr>
                  </a:outerShdw>
                </a:effectLst>
              </a:rPr>
              <a:t>49</a:t>
            </a:r>
            <a:r>
              <a:rPr lang="en-US" sz="2400" dirty="0">
                <a:solidFill>
                  <a:srgbClr val="002569"/>
                </a:solidFill>
              </a:rPr>
              <a:t> students </a:t>
            </a:r>
          </a:p>
        </p:txBody>
      </p:sp>
    </p:spTree>
    <p:extLst>
      <p:ext uri="{BB962C8B-B14F-4D97-AF65-F5344CB8AC3E}">
        <p14:creationId xmlns:p14="http://schemas.microsoft.com/office/powerpoint/2010/main" val="1439045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2520E-2E83-353E-DF07-AA73E1466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19F67-B1E7-961F-34C9-D1C820971422}"/>
              </a:ext>
            </a:extLst>
          </p:cNvPr>
          <p:cNvSpPr>
            <a:spLocks noGrp="1"/>
          </p:cNvSpPr>
          <p:nvPr>
            <p:ph type="title"/>
          </p:nvPr>
        </p:nvSpPr>
        <p:spPr>
          <a:xfrm>
            <a:off x="1499266" y="306133"/>
            <a:ext cx="9193468" cy="686927"/>
          </a:xfrm>
        </p:spPr>
        <p:txBody>
          <a:bodyPr>
            <a:normAutofit/>
          </a:bodyPr>
          <a:lstStyle/>
          <a:p>
            <a:pPr algn="ctr"/>
            <a:r>
              <a:rPr lang="en-US" sz="3200" b="1" dirty="0">
                <a:latin typeface="Seaford" panose="00000500000000000000" pitchFamily="2" charset="0"/>
              </a:rPr>
              <a:t>Key Findings From Educator Focus Groups</a:t>
            </a:r>
          </a:p>
        </p:txBody>
      </p:sp>
      <p:sp>
        <p:nvSpPr>
          <p:cNvPr id="4" name="Content Placeholder 3">
            <a:extLst>
              <a:ext uri="{FF2B5EF4-FFF2-40B4-BE49-F238E27FC236}">
                <a16:creationId xmlns:a16="http://schemas.microsoft.com/office/drawing/2014/main" id="{9314115A-EC1C-0FB2-21CB-5EC40B4BD21C}"/>
              </a:ext>
            </a:extLst>
          </p:cNvPr>
          <p:cNvSpPr>
            <a:spLocks noGrp="1"/>
          </p:cNvSpPr>
          <p:nvPr>
            <p:ph sz="half" idx="2"/>
          </p:nvPr>
        </p:nvSpPr>
        <p:spPr>
          <a:xfrm>
            <a:off x="605606" y="1535823"/>
            <a:ext cx="6689930" cy="4542506"/>
          </a:xfrm>
        </p:spPr>
        <p:txBody>
          <a:bodyPr>
            <a:normAutofit fontScale="85000" lnSpcReduction="10000"/>
          </a:bodyPr>
          <a:lstStyle/>
          <a:p>
            <a:pPr lvl="0">
              <a:lnSpc>
                <a:spcPct val="100000"/>
              </a:lnSpc>
              <a:spcBef>
                <a:spcPts val="3600"/>
              </a:spcBef>
            </a:pPr>
            <a:r>
              <a:rPr lang="en-US" sz="2400" dirty="0"/>
              <a:t>There is limited capacity for professional learning, due to lack of classroom coverage (substitute availability), poor organization, and poor planning of professional learning opportunities.</a:t>
            </a:r>
          </a:p>
          <a:p>
            <a:pPr lvl="0">
              <a:lnSpc>
                <a:spcPct val="100000"/>
              </a:lnSpc>
              <a:spcBef>
                <a:spcPts val="3600"/>
              </a:spcBef>
            </a:pPr>
            <a:r>
              <a:rPr lang="en-US" sz="2400" dirty="0"/>
              <a:t>Teachers want more professional learning opportunities focused on supporting the practical application of their learning in professional development sessions.</a:t>
            </a:r>
          </a:p>
          <a:p>
            <a:pPr lvl="0">
              <a:lnSpc>
                <a:spcPct val="100000"/>
              </a:lnSpc>
              <a:spcBef>
                <a:spcPts val="3600"/>
              </a:spcBef>
            </a:pPr>
            <a:r>
              <a:rPr lang="en-US" sz="2400" dirty="0"/>
              <a:t>Teachers want student materials to support summer reading programs.</a:t>
            </a:r>
          </a:p>
          <a:p>
            <a:pPr lvl="0">
              <a:lnSpc>
                <a:spcPct val="100000"/>
              </a:lnSpc>
              <a:spcBef>
                <a:spcPts val="3600"/>
              </a:spcBef>
            </a:pPr>
            <a:r>
              <a:rPr lang="en-US" sz="2400" dirty="0"/>
              <a:t>Teachers have inequitable amounts of time for planning, ranging from zero minutes to multiple hours per day.</a:t>
            </a:r>
          </a:p>
          <a:p>
            <a:endParaRPr lang="en-US" sz="200" dirty="0">
              <a:latin typeface="Seaford" panose="00000500000000000000" pitchFamily="2" charset="0"/>
            </a:endParaRPr>
          </a:p>
        </p:txBody>
      </p:sp>
      <p:sp>
        <p:nvSpPr>
          <p:cNvPr id="5" name="object 17">
            <a:extLst>
              <a:ext uri="{FF2B5EF4-FFF2-40B4-BE49-F238E27FC236}">
                <a16:creationId xmlns:a16="http://schemas.microsoft.com/office/drawing/2014/main" id="{07D28BD1-78BA-D984-25C7-052C86C92D30}"/>
              </a:ext>
            </a:extLst>
          </p:cNvPr>
          <p:cNvSpPr/>
          <p:nvPr/>
        </p:nvSpPr>
        <p:spPr>
          <a:xfrm flipV="1">
            <a:off x="198120" y="773624"/>
            <a:ext cx="11795760" cy="308326"/>
          </a:xfrm>
          <a:custGeom>
            <a:avLst/>
            <a:gdLst/>
            <a:ahLst/>
            <a:cxnLst/>
            <a:rect l="l" t="t" r="r" b="b"/>
            <a:pathLst>
              <a:path w="11692890">
                <a:moveTo>
                  <a:pt x="0" y="0"/>
                </a:moveTo>
                <a:lnTo>
                  <a:pt x="11692491" y="0"/>
                </a:lnTo>
              </a:path>
            </a:pathLst>
          </a:custGeom>
          <a:ln w="38298">
            <a:solidFill>
              <a:srgbClr val="F1AD02"/>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339A4E07-C33A-73BD-8C8A-46B4FC1046FD}"/>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D699F08-9051-9320-D228-68A3E9B5CD67}"/>
              </a:ext>
            </a:extLst>
          </p:cNvPr>
          <p:cNvPicPr>
            <a:picLocks noChangeAspect="1"/>
          </p:cNvPicPr>
          <p:nvPr/>
        </p:nvPicPr>
        <p:blipFill>
          <a:blip r:embed="rId2"/>
          <a:stretch>
            <a:fillRect/>
          </a:stretch>
        </p:blipFill>
        <p:spPr>
          <a:xfrm>
            <a:off x="7691502" y="1794352"/>
            <a:ext cx="3894892" cy="4025447"/>
          </a:xfrm>
          <a:prstGeom prst="rect">
            <a:avLst/>
          </a:prstGeom>
        </p:spPr>
      </p:pic>
    </p:spTree>
    <p:extLst>
      <p:ext uri="{BB962C8B-B14F-4D97-AF65-F5344CB8AC3E}">
        <p14:creationId xmlns:p14="http://schemas.microsoft.com/office/powerpoint/2010/main" val="2698533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5E672-C477-B64D-3110-D43DFAA6A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BE431E-CD64-FB3B-2620-BD30D9CD0AE1}"/>
              </a:ext>
            </a:extLst>
          </p:cNvPr>
          <p:cNvSpPr>
            <a:spLocks noGrp="1"/>
          </p:cNvSpPr>
          <p:nvPr>
            <p:ph type="title"/>
          </p:nvPr>
        </p:nvSpPr>
        <p:spPr>
          <a:xfrm>
            <a:off x="1052436" y="306133"/>
            <a:ext cx="10087128" cy="686927"/>
          </a:xfrm>
        </p:spPr>
        <p:txBody>
          <a:bodyPr>
            <a:normAutofit/>
          </a:bodyPr>
          <a:lstStyle/>
          <a:p>
            <a:pPr algn="ctr"/>
            <a:r>
              <a:rPr lang="en-US" sz="3200" b="1" dirty="0">
                <a:latin typeface="Seaford" panose="00000500000000000000" pitchFamily="2" charset="0"/>
              </a:rPr>
              <a:t>Key Findings From Family Member Focus Groups</a:t>
            </a:r>
          </a:p>
        </p:txBody>
      </p:sp>
      <p:sp>
        <p:nvSpPr>
          <p:cNvPr id="4" name="Content Placeholder 3">
            <a:extLst>
              <a:ext uri="{FF2B5EF4-FFF2-40B4-BE49-F238E27FC236}">
                <a16:creationId xmlns:a16="http://schemas.microsoft.com/office/drawing/2014/main" id="{95C841F9-5228-3B00-0C55-EDEA98E00FBB}"/>
              </a:ext>
            </a:extLst>
          </p:cNvPr>
          <p:cNvSpPr>
            <a:spLocks noGrp="1"/>
          </p:cNvSpPr>
          <p:nvPr>
            <p:ph sz="half" idx="2"/>
          </p:nvPr>
        </p:nvSpPr>
        <p:spPr>
          <a:xfrm>
            <a:off x="605605" y="1527683"/>
            <a:ext cx="10980789" cy="4676770"/>
          </a:xfrm>
        </p:spPr>
        <p:txBody>
          <a:bodyPr>
            <a:normAutofit lnSpcReduction="10000"/>
          </a:bodyPr>
          <a:lstStyle/>
          <a:p>
            <a:pPr lvl="0">
              <a:lnSpc>
                <a:spcPct val="100000"/>
              </a:lnSpc>
              <a:spcBef>
                <a:spcPts val="2400"/>
              </a:spcBef>
            </a:pPr>
            <a:r>
              <a:rPr lang="en-US" sz="2400" dirty="0"/>
              <a:t>Families desire earlier identification of their children’s literacy needs.</a:t>
            </a:r>
          </a:p>
          <a:p>
            <a:pPr lvl="0">
              <a:lnSpc>
                <a:spcPct val="100000"/>
              </a:lnSpc>
              <a:spcBef>
                <a:spcPts val="2400"/>
              </a:spcBef>
            </a:pPr>
            <a:r>
              <a:rPr lang="en-US" sz="2400" dirty="0"/>
              <a:t>Families reported that school interventions did not fully meet the needs of their children with reading disabilities.</a:t>
            </a:r>
          </a:p>
          <a:p>
            <a:pPr lvl="0">
              <a:lnSpc>
                <a:spcPct val="100000"/>
              </a:lnSpc>
              <a:spcBef>
                <a:spcPts val="2400"/>
              </a:spcBef>
            </a:pPr>
            <a:r>
              <a:rPr lang="en-US" sz="2400" dirty="0"/>
              <a:t>Families Identified a lack of interest in reading as a challenge for children without disabilities.</a:t>
            </a:r>
          </a:p>
          <a:p>
            <a:pPr lvl="0">
              <a:lnSpc>
                <a:spcPct val="100000"/>
              </a:lnSpc>
              <a:spcBef>
                <a:spcPts val="2400"/>
              </a:spcBef>
            </a:pPr>
            <a:r>
              <a:rPr lang="en-US" sz="2400" dirty="0"/>
              <a:t>Families requested more support for grammar and vocabulary development.</a:t>
            </a:r>
          </a:p>
          <a:p>
            <a:pPr lvl="0">
              <a:lnSpc>
                <a:spcPct val="100000"/>
              </a:lnSpc>
              <a:spcBef>
                <a:spcPts val="2400"/>
              </a:spcBef>
            </a:pPr>
            <a:r>
              <a:rPr lang="en-US" sz="2400" dirty="0"/>
              <a:t>Families emphasized the importance of children’s interest in reading and provided suggestions for improving reading interest.</a:t>
            </a:r>
          </a:p>
          <a:p>
            <a:pPr lvl="0">
              <a:lnSpc>
                <a:spcPct val="100000"/>
              </a:lnSpc>
              <a:spcBef>
                <a:spcPts val="2400"/>
              </a:spcBef>
            </a:pPr>
            <a:r>
              <a:rPr lang="en-US" sz="2400" dirty="0"/>
              <a:t>Families expressed concern that teachers do not have enough resources.</a:t>
            </a:r>
          </a:p>
          <a:p>
            <a:endParaRPr lang="en-US" sz="200" dirty="0">
              <a:latin typeface="Seaford" panose="00000500000000000000" pitchFamily="2" charset="0"/>
            </a:endParaRPr>
          </a:p>
        </p:txBody>
      </p:sp>
      <p:sp>
        <p:nvSpPr>
          <p:cNvPr id="5" name="object 17">
            <a:extLst>
              <a:ext uri="{FF2B5EF4-FFF2-40B4-BE49-F238E27FC236}">
                <a16:creationId xmlns:a16="http://schemas.microsoft.com/office/drawing/2014/main" id="{14137AFF-0C89-4EEF-955E-F701FA860995}"/>
              </a:ext>
            </a:extLst>
          </p:cNvPr>
          <p:cNvSpPr/>
          <p:nvPr/>
        </p:nvSpPr>
        <p:spPr>
          <a:xfrm flipV="1">
            <a:off x="198120" y="773624"/>
            <a:ext cx="11795760" cy="308326"/>
          </a:xfrm>
          <a:custGeom>
            <a:avLst/>
            <a:gdLst/>
            <a:ahLst/>
            <a:cxnLst/>
            <a:rect l="l" t="t" r="r" b="b"/>
            <a:pathLst>
              <a:path w="11692890">
                <a:moveTo>
                  <a:pt x="0" y="0"/>
                </a:moveTo>
                <a:lnTo>
                  <a:pt x="11692491" y="0"/>
                </a:lnTo>
              </a:path>
            </a:pathLst>
          </a:custGeom>
          <a:ln w="38298">
            <a:solidFill>
              <a:srgbClr val="F1AD02"/>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1AC82FCF-0CCD-FD42-8C42-9C21E4E10279}"/>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840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28A01-95AB-2DCC-05F9-23D763E117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F16F4-A627-784F-DE23-8AD8E4F1A81C}"/>
              </a:ext>
            </a:extLst>
          </p:cNvPr>
          <p:cNvSpPr>
            <a:spLocks noGrp="1"/>
          </p:cNvSpPr>
          <p:nvPr>
            <p:ph type="title"/>
          </p:nvPr>
        </p:nvSpPr>
        <p:spPr>
          <a:xfrm>
            <a:off x="1052436" y="306133"/>
            <a:ext cx="10087128" cy="686927"/>
          </a:xfrm>
        </p:spPr>
        <p:txBody>
          <a:bodyPr>
            <a:normAutofit/>
          </a:bodyPr>
          <a:lstStyle/>
          <a:p>
            <a:pPr algn="ctr"/>
            <a:r>
              <a:rPr lang="en-US" sz="2900" b="1" dirty="0">
                <a:latin typeface="Seaford" panose="00000500000000000000" pitchFamily="2" charset="0"/>
              </a:rPr>
              <a:t>Key Findings From Student Focus Groups</a:t>
            </a:r>
          </a:p>
        </p:txBody>
      </p:sp>
      <p:sp>
        <p:nvSpPr>
          <p:cNvPr id="4" name="Content Placeholder 3">
            <a:extLst>
              <a:ext uri="{FF2B5EF4-FFF2-40B4-BE49-F238E27FC236}">
                <a16:creationId xmlns:a16="http://schemas.microsoft.com/office/drawing/2014/main" id="{8287D83E-4FCA-22EE-2BBF-D189310DC598}"/>
              </a:ext>
            </a:extLst>
          </p:cNvPr>
          <p:cNvSpPr>
            <a:spLocks noGrp="1"/>
          </p:cNvSpPr>
          <p:nvPr>
            <p:ph sz="half" idx="2"/>
          </p:nvPr>
        </p:nvSpPr>
        <p:spPr>
          <a:xfrm>
            <a:off x="605605" y="1527683"/>
            <a:ext cx="5490395" cy="4676770"/>
          </a:xfrm>
        </p:spPr>
        <p:txBody>
          <a:bodyPr>
            <a:normAutofit/>
          </a:bodyPr>
          <a:lstStyle/>
          <a:p>
            <a:pPr lvl="0">
              <a:lnSpc>
                <a:spcPct val="100000"/>
              </a:lnSpc>
              <a:spcBef>
                <a:spcPts val="2400"/>
              </a:spcBef>
            </a:pPr>
            <a:r>
              <a:rPr lang="en-US" sz="2400" dirty="0"/>
              <a:t>Students shared reading preferences and perspectives on reading and writing specifically.</a:t>
            </a:r>
          </a:p>
          <a:p>
            <a:pPr lvl="0">
              <a:lnSpc>
                <a:spcPct val="100000"/>
              </a:lnSpc>
              <a:spcBef>
                <a:spcPts val="2400"/>
              </a:spcBef>
            </a:pPr>
            <a:r>
              <a:rPr lang="en-US" sz="2400" dirty="0"/>
              <a:t>Students mentioned specific games and apps as enjoyable ways to learn words.</a:t>
            </a:r>
          </a:p>
          <a:p>
            <a:pPr lvl="0">
              <a:lnSpc>
                <a:spcPct val="100000"/>
              </a:lnSpc>
              <a:spcBef>
                <a:spcPts val="2400"/>
              </a:spcBef>
            </a:pPr>
            <a:r>
              <a:rPr lang="en-US" sz="2400" dirty="0"/>
              <a:t>Students discussed needing more support in reading and writing, such as one-on-one support, more teachers, and extra class time.</a:t>
            </a:r>
          </a:p>
          <a:p>
            <a:endParaRPr lang="en-US" sz="200" dirty="0">
              <a:latin typeface="Seaford" panose="00000500000000000000" pitchFamily="2" charset="0"/>
            </a:endParaRPr>
          </a:p>
        </p:txBody>
      </p:sp>
      <p:sp>
        <p:nvSpPr>
          <p:cNvPr id="5" name="object 17">
            <a:extLst>
              <a:ext uri="{FF2B5EF4-FFF2-40B4-BE49-F238E27FC236}">
                <a16:creationId xmlns:a16="http://schemas.microsoft.com/office/drawing/2014/main" id="{699F9017-4734-C81A-1404-BB39A56B751E}"/>
              </a:ext>
            </a:extLst>
          </p:cNvPr>
          <p:cNvSpPr/>
          <p:nvPr/>
        </p:nvSpPr>
        <p:spPr>
          <a:xfrm flipV="1">
            <a:off x="198120" y="773624"/>
            <a:ext cx="11795760" cy="308326"/>
          </a:xfrm>
          <a:custGeom>
            <a:avLst/>
            <a:gdLst/>
            <a:ahLst/>
            <a:cxnLst/>
            <a:rect l="l" t="t" r="r" b="b"/>
            <a:pathLst>
              <a:path w="11692890">
                <a:moveTo>
                  <a:pt x="0" y="0"/>
                </a:moveTo>
                <a:lnTo>
                  <a:pt x="11692491" y="0"/>
                </a:lnTo>
              </a:path>
            </a:pathLst>
          </a:custGeom>
          <a:ln w="38298">
            <a:solidFill>
              <a:srgbClr val="F1AD02"/>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77D83CBD-1C44-15CC-C742-B8B0183AA82C}"/>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92F692-26A5-05F3-AEA8-C44159EB3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216" y="2319945"/>
            <a:ext cx="4638368" cy="3092245"/>
          </a:xfrm>
          <a:prstGeom prst="rect">
            <a:avLst/>
          </a:prstGeom>
        </p:spPr>
      </p:pic>
    </p:spTree>
    <p:extLst>
      <p:ext uri="{BB962C8B-B14F-4D97-AF65-F5344CB8AC3E}">
        <p14:creationId xmlns:p14="http://schemas.microsoft.com/office/powerpoint/2010/main" val="3382186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F0A98-52C6-58A3-136C-D8B02A4C512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DC5209C-A04E-1CC9-7B14-7DFF7E537AE1}"/>
              </a:ext>
            </a:extLst>
          </p:cNvPr>
          <p:cNvSpPr/>
          <p:nvPr/>
        </p:nvSpPr>
        <p:spPr>
          <a:xfrm>
            <a:off x="0" y="0"/>
            <a:ext cx="457200" cy="2286000"/>
          </a:xfrm>
          <a:prstGeom prst="rect">
            <a:avLst/>
          </a:prstGeom>
          <a:solidFill>
            <a:srgbClr val="6ED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E5370DF-38E1-0BA5-8A56-1A425B43649D}"/>
              </a:ext>
            </a:extLst>
          </p:cNvPr>
          <p:cNvSpPr/>
          <p:nvPr/>
        </p:nvSpPr>
        <p:spPr>
          <a:xfrm>
            <a:off x="0" y="2284817"/>
            <a:ext cx="457200" cy="2286000"/>
          </a:xfrm>
          <a:prstGeom prst="rect">
            <a:avLst/>
          </a:prstGeom>
          <a:solidFill>
            <a:srgbClr val="0025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375919C-6FBD-C0A1-A081-4BE918B27136}"/>
              </a:ext>
            </a:extLst>
          </p:cNvPr>
          <p:cNvSpPr/>
          <p:nvPr/>
        </p:nvSpPr>
        <p:spPr>
          <a:xfrm>
            <a:off x="0" y="4572000"/>
            <a:ext cx="457200" cy="2286000"/>
          </a:xfrm>
          <a:prstGeom prst="rect">
            <a:avLst/>
          </a:prstGeom>
          <a:solidFill>
            <a:srgbClr val="F1A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9B9D522B-113D-2356-C4CE-A997461D6C39}"/>
              </a:ext>
            </a:extLst>
          </p:cNvPr>
          <p:cNvSpPr>
            <a:spLocks noGrp="1"/>
          </p:cNvSpPr>
          <p:nvPr>
            <p:ph type="title"/>
          </p:nvPr>
        </p:nvSpPr>
        <p:spPr>
          <a:xfrm>
            <a:off x="2496779" y="6415"/>
            <a:ext cx="7198442" cy="686927"/>
          </a:xfrm>
        </p:spPr>
        <p:txBody>
          <a:bodyPr>
            <a:normAutofit fontScale="90000"/>
          </a:bodyPr>
          <a:lstStyle/>
          <a:p>
            <a:pPr algn="ctr"/>
            <a:r>
              <a:rPr lang="en-US" sz="3200" b="1" dirty="0"/>
              <a:t>Needs Assessment: Recommendations</a:t>
            </a:r>
            <a:endParaRPr lang="en-US" sz="3200" b="1" dirty="0">
              <a:latin typeface="Seaford" panose="00000500000000000000" pitchFamily="2" charset="0"/>
            </a:endParaRPr>
          </a:p>
        </p:txBody>
      </p:sp>
      <p:sp>
        <p:nvSpPr>
          <p:cNvPr id="20" name="object 17">
            <a:extLst>
              <a:ext uri="{FF2B5EF4-FFF2-40B4-BE49-F238E27FC236}">
                <a16:creationId xmlns:a16="http://schemas.microsoft.com/office/drawing/2014/main" id="{20FA80DC-5C73-DD45-6FDA-4FEB490A7874}"/>
              </a:ext>
            </a:extLst>
          </p:cNvPr>
          <p:cNvSpPr/>
          <p:nvPr/>
        </p:nvSpPr>
        <p:spPr>
          <a:xfrm flipV="1">
            <a:off x="394760" y="375582"/>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TextBox 5">
            <a:extLst>
              <a:ext uri="{FF2B5EF4-FFF2-40B4-BE49-F238E27FC236}">
                <a16:creationId xmlns:a16="http://schemas.microsoft.com/office/drawing/2014/main" id="{6006AC04-B2D8-B789-A063-9506BBF51515}"/>
              </a:ext>
            </a:extLst>
          </p:cNvPr>
          <p:cNvSpPr txBox="1"/>
          <p:nvPr/>
        </p:nvSpPr>
        <p:spPr>
          <a:xfrm>
            <a:off x="620170" y="717858"/>
            <a:ext cx="6939579" cy="6140142"/>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dirty="0">
                <a:solidFill>
                  <a:srgbClr val="002569"/>
                </a:solidFill>
                <a:effectLst/>
                <a:latin typeface="+mj-lt"/>
                <a:ea typeface="Times New Roman" panose="02020603050405020304" pitchFamily="18" charset="0"/>
                <a:cs typeface="Times New Roman" panose="02020603050405020304" pitchFamily="18" charset="0"/>
              </a:rPr>
              <a:t>Educators may need to improve collaboration with professionals in </a:t>
            </a:r>
            <a:r>
              <a:rPr lang="en-US" b="1" u="sng" dirty="0">
                <a:solidFill>
                  <a:srgbClr val="002569"/>
                </a:solidFill>
                <a:effectLst/>
                <a:latin typeface="+mj-lt"/>
                <a:ea typeface="Times New Roman" panose="02020603050405020304" pitchFamily="18" charset="0"/>
                <a:cs typeface="Times New Roman" panose="02020603050405020304" pitchFamily="18" charset="0"/>
              </a:rPr>
              <a:t>inclusive classrooms</a:t>
            </a:r>
            <a:r>
              <a:rPr lang="en-US" dirty="0">
                <a:solidFill>
                  <a:srgbClr val="002569"/>
                </a:solidFill>
                <a:effectLst/>
                <a:latin typeface="+mj-lt"/>
                <a:ea typeface="Times New Roman" panose="02020603050405020304" pitchFamily="18" charset="0"/>
                <a:cs typeface="Times New Roman" panose="02020603050405020304" pitchFamily="18" charset="0"/>
              </a:rPr>
              <a:t>.</a:t>
            </a:r>
          </a:p>
          <a:p>
            <a:pPr marL="285750" indent="-285750">
              <a:spcBef>
                <a:spcPts val="1800"/>
              </a:spcBef>
              <a:buFont typeface="Arial" panose="020B0604020202020204" pitchFamily="34" charset="0"/>
              <a:buChar char="•"/>
            </a:pPr>
            <a:r>
              <a:rPr lang="en-US" dirty="0">
                <a:solidFill>
                  <a:srgbClr val="002569"/>
                </a:solidFill>
                <a:latin typeface="+mj-lt"/>
              </a:rPr>
              <a:t>Educators across all grade levels may need to increase their </a:t>
            </a:r>
            <a:r>
              <a:rPr lang="en-US" b="1" u="sng" dirty="0">
                <a:solidFill>
                  <a:srgbClr val="002569"/>
                </a:solidFill>
                <a:latin typeface="+mj-lt"/>
              </a:rPr>
              <a:t>focus on vocabulary and word study</a:t>
            </a:r>
            <a:r>
              <a:rPr lang="en-US" dirty="0">
                <a:solidFill>
                  <a:srgbClr val="002569"/>
                </a:solidFill>
                <a:latin typeface="+mj-lt"/>
              </a:rPr>
              <a:t> instruction.</a:t>
            </a:r>
          </a:p>
          <a:p>
            <a:pPr marL="285750" indent="-285750">
              <a:spcBef>
                <a:spcPts val="1800"/>
              </a:spcBef>
              <a:buFont typeface="Arial" panose="020B0604020202020204" pitchFamily="34" charset="0"/>
              <a:buChar char="•"/>
            </a:pPr>
            <a:r>
              <a:rPr lang="en-US" dirty="0">
                <a:solidFill>
                  <a:srgbClr val="002569"/>
                </a:solidFill>
                <a:latin typeface="+mj-lt"/>
              </a:rPr>
              <a:t>Educators should routinely use </a:t>
            </a:r>
            <a:r>
              <a:rPr lang="en-US" b="1" u="sng" dirty="0">
                <a:solidFill>
                  <a:srgbClr val="002569"/>
                </a:solidFill>
                <a:latin typeface="+mj-lt"/>
              </a:rPr>
              <a:t>cognitive and metacognitive strategy</a:t>
            </a:r>
            <a:r>
              <a:rPr lang="en-US" dirty="0">
                <a:solidFill>
                  <a:srgbClr val="002569"/>
                </a:solidFill>
                <a:latin typeface="+mj-lt"/>
              </a:rPr>
              <a:t> instruction.</a:t>
            </a:r>
          </a:p>
          <a:p>
            <a:pPr marL="285750" indent="-285750">
              <a:spcBef>
                <a:spcPts val="1800"/>
              </a:spcBef>
              <a:buFont typeface="Arial" panose="020B0604020202020204" pitchFamily="34" charset="0"/>
              <a:buChar char="•"/>
            </a:pPr>
            <a:r>
              <a:rPr lang="en-US" dirty="0">
                <a:solidFill>
                  <a:srgbClr val="002569"/>
                </a:solidFill>
                <a:latin typeface="+mj-lt"/>
              </a:rPr>
              <a:t>Schools need to add </a:t>
            </a:r>
            <a:r>
              <a:rPr lang="en-US" b="1" u="sng" dirty="0">
                <a:solidFill>
                  <a:srgbClr val="002569"/>
                </a:solidFill>
                <a:latin typeface="+mj-lt"/>
              </a:rPr>
              <a:t>more robust implementation support</a:t>
            </a:r>
            <a:r>
              <a:rPr lang="en-US" dirty="0">
                <a:solidFill>
                  <a:srgbClr val="002569"/>
                </a:solidFill>
                <a:latin typeface="+mj-lt"/>
              </a:rPr>
              <a:t> for educators.</a:t>
            </a:r>
          </a:p>
          <a:p>
            <a:pPr marL="285750" indent="-285750">
              <a:spcBef>
                <a:spcPts val="1800"/>
              </a:spcBef>
              <a:buFont typeface="Arial" panose="020B0604020202020204" pitchFamily="34" charset="0"/>
              <a:buChar char="•"/>
            </a:pPr>
            <a:r>
              <a:rPr lang="en-US" dirty="0">
                <a:solidFill>
                  <a:srgbClr val="002569"/>
                </a:solidFill>
                <a:latin typeface="+mj-lt"/>
              </a:rPr>
              <a:t>Systems need to provide support for </a:t>
            </a:r>
            <a:r>
              <a:rPr lang="en-US" b="1" u="sng" dirty="0">
                <a:solidFill>
                  <a:srgbClr val="002569"/>
                </a:solidFill>
                <a:latin typeface="+mj-lt"/>
              </a:rPr>
              <a:t>principal literacy leadership</a:t>
            </a:r>
            <a:r>
              <a:rPr lang="en-US" dirty="0">
                <a:solidFill>
                  <a:srgbClr val="002569"/>
                </a:solidFill>
                <a:latin typeface="+mj-lt"/>
              </a:rPr>
              <a:t> and thoughtful planning.</a:t>
            </a:r>
          </a:p>
          <a:p>
            <a:pPr marL="285750" indent="-285750">
              <a:spcBef>
                <a:spcPts val="1800"/>
              </a:spcBef>
              <a:buFont typeface="Arial" panose="020B0604020202020204" pitchFamily="34" charset="0"/>
              <a:buChar char="•"/>
            </a:pPr>
            <a:r>
              <a:rPr lang="en-US" dirty="0">
                <a:solidFill>
                  <a:srgbClr val="002569"/>
                </a:solidFill>
                <a:latin typeface="+mj-lt"/>
              </a:rPr>
              <a:t>Educators should </a:t>
            </a:r>
            <a:r>
              <a:rPr lang="en-US" b="1" u="sng" dirty="0">
                <a:solidFill>
                  <a:srgbClr val="002569"/>
                </a:solidFill>
                <a:latin typeface="+mj-lt"/>
              </a:rPr>
              <a:t>differentiate instruction</a:t>
            </a:r>
            <a:r>
              <a:rPr lang="en-US" dirty="0">
                <a:solidFill>
                  <a:srgbClr val="002569"/>
                </a:solidFill>
                <a:latin typeface="+mj-lt"/>
              </a:rPr>
              <a:t> based on student performance data.</a:t>
            </a:r>
          </a:p>
          <a:p>
            <a:pPr marL="285750" indent="-285750">
              <a:spcBef>
                <a:spcPts val="1800"/>
              </a:spcBef>
              <a:buFont typeface="Arial" panose="020B0604020202020204" pitchFamily="34" charset="0"/>
              <a:buChar char="•"/>
            </a:pPr>
            <a:r>
              <a:rPr lang="en-US" dirty="0">
                <a:solidFill>
                  <a:srgbClr val="002569"/>
                </a:solidFill>
                <a:latin typeface="+mj-lt"/>
              </a:rPr>
              <a:t>Recognize and differentiate support based on </a:t>
            </a:r>
            <a:r>
              <a:rPr lang="en-US" b="1" u="sng" dirty="0">
                <a:solidFill>
                  <a:srgbClr val="002569"/>
                </a:solidFill>
                <a:latin typeface="+mj-lt"/>
              </a:rPr>
              <a:t>community-specific</a:t>
            </a:r>
            <a:r>
              <a:rPr lang="en-US" dirty="0">
                <a:solidFill>
                  <a:srgbClr val="002569"/>
                </a:solidFill>
                <a:latin typeface="+mj-lt"/>
              </a:rPr>
              <a:t> challenges.</a:t>
            </a:r>
          </a:p>
          <a:p>
            <a:pPr marL="285750" indent="-285750">
              <a:spcBef>
                <a:spcPts val="1800"/>
              </a:spcBef>
              <a:buFont typeface="Arial" panose="020B0604020202020204" pitchFamily="34" charset="0"/>
              <a:buChar char="•"/>
            </a:pPr>
            <a:r>
              <a:rPr lang="en-US" dirty="0">
                <a:solidFill>
                  <a:srgbClr val="002569"/>
                </a:solidFill>
                <a:latin typeface="+mj-lt"/>
              </a:rPr>
              <a:t>Provide support for educators to address both </a:t>
            </a:r>
            <a:r>
              <a:rPr lang="en-US" b="1" u="sng" dirty="0">
                <a:solidFill>
                  <a:srgbClr val="002569"/>
                </a:solidFill>
                <a:latin typeface="+mj-lt"/>
              </a:rPr>
              <a:t>instructional needs and student interests</a:t>
            </a:r>
            <a:r>
              <a:rPr lang="en-US" dirty="0">
                <a:solidFill>
                  <a:srgbClr val="002569"/>
                </a:solidFill>
                <a:latin typeface="+mj-lt"/>
              </a:rPr>
              <a:t>.</a:t>
            </a:r>
          </a:p>
        </p:txBody>
      </p:sp>
      <p:sp>
        <p:nvSpPr>
          <p:cNvPr id="4" name="TextBox 3">
            <a:extLst>
              <a:ext uri="{FF2B5EF4-FFF2-40B4-BE49-F238E27FC236}">
                <a16:creationId xmlns:a16="http://schemas.microsoft.com/office/drawing/2014/main" id="{60F6D82E-A0FB-5903-FFD1-4325BD2F29E7}"/>
              </a:ext>
            </a:extLst>
          </p:cNvPr>
          <p:cNvSpPr txBox="1"/>
          <p:nvPr/>
        </p:nvSpPr>
        <p:spPr>
          <a:xfrm>
            <a:off x="7559749" y="971773"/>
            <a:ext cx="4550735" cy="5632311"/>
          </a:xfrm>
          <a:prstGeom prst="rect">
            <a:avLst/>
          </a:prstGeom>
          <a:solidFill>
            <a:schemeClr val="accent2">
              <a:lumMod val="20000"/>
              <a:lumOff val="80000"/>
            </a:schemeClr>
          </a:solidFill>
        </p:spPr>
        <p:txBody>
          <a:bodyPr wrap="square" rtlCol="0">
            <a:spAutoFit/>
          </a:bodyPr>
          <a:lstStyle/>
          <a:p>
            <a:pPr algn="ctr"/>
            <a:r>
              <a:rPr lang="en-US" sz="2400" b="1" dirty="0"/>
              <a:t>Activities Currently Underway:</a:t>
            </a:r>
          </a:p>
          <a:p>
            <a:endParaRPr lang="en-US" sz="2400" b="1" dirty="0"/>
          </a:p>
          <a:p>
            <a:pPr marL="285750" indent="-285750">
              <a:buFont typeface="Arial" panose="020B0604020202020204" pitchFamily="34" charset="0"/>
              <a:buChar char="•"/>
            </a:pPr>
            <a:r>
              <a:rPr lang="en-US" sz="2400" dirty="0"/>
              <a:t>Work with KBOR Office of Literacy to determine next steps for how we might address educator, family, and student support, in collaboration with other organizations and agencies.</a:t>
            </a:r>
          </a:p>
          <a:p>
            <a:pPr marL="285750" indent="-285750">
              <a:buFont typeface="Arial" panose="020B0604020202020204" pitchFamily="34" charset="0"/>
              <a:buChar char="•"/>
            </a:pPr>
            <a:r>
              <a:rPr lang="en-US" sz="2400" dirty="0"/>
              <a:t>Partner with Washburn Univ. to conduct study of Foundations courses’ impact on admin, educator, student learning, and instructional practices</a:t>
            </a:r>
            <a:endParaRPr lang="en-US" b="1" dirty="0"/>
          </a:p>
        </p:txBody>
      </p:sp>
    </p:spTree>
    <p:extLst>
      <p:ext uri="{BB962C8B-B14F-4D97-AF65-F5344CB8AC3E}">
        <p14:creationId xmlns:p14="http://schemas.microsoft.com/office/powerpoint/2010/main" val="2638603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F440C-DF7C-E881-A46C-E76523B70D1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1401F48-3B65-1294-006A-3F6A36F03CBC}"/>
              </a:ext>
            </a:extLst>
          </p:cNvPr>
          <p:cNvSpPr/>
          <p:nvPr/>
        </p:nvSpPr>
        <p:spPr>
          <a:xfrm>
            <a:off x="15240" y="4471516"/>
            <a:ext cx="12161520" cy="23864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17">
            <a:extLst>
              <a:ext uri="{FF2B5EF4-FFF2-40B4-BE49-F238E27FC236}">
                <a16:creationId xmlns:a16="http://schemas.microsoft.com/office/drawing/2014/main" id="{B05DE787-5BF7-BEF5-3F34-8DEA5874885E}"/>
              </a:ext>
            </a:extLst>
          </p:cNvPr>
          <p:cNvSpPr/>
          <p:nvPr/>
        </p:nvSpPr>
        <p:spPr>
          <a:xfrm rot="5400000" flipV="1">
            <a:off x="8611917" y="3252604"/>
            <a:ext cx="6583680" cy="339629"/>
          </a:xfrm>
          <a:custGeom>
            <a:avLst/>
            <a:gdLst/>
            <a:ahLst/>
            <a:cxnLst/>
            <a:rect l="l" t="t" r="r" b="b"/>
            <a:pathLst>
              <a:path w="11692890">
                <a:moveTo>
                  <a:pt x="0" y="0"/>
                </a:moveTo>
                <a:lnTo>
                  <a:pt x="11692491" y="0"/>
                </a:ln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sp>
        <p:nvSpPr>
          <p:cNvPr id="10" name="Title 1">
            <a:extLst>
              <a:ext uri="{FF2B5EF4-FFF2-40B4-BE49-F238E27FC236}">
                <a16:creationId xmlns:a16="http://schemas.microsoft.com/office/drawing/2014/main" id="{D588A646-54B0-E7E8-BF53-10DCF71A44BD}"/>
              </a:ext>
            </a:extLst>
          </p:cNvPr>
          <p:cNvSpPr txBox="1">
            <a:spLocks/>
          </p:cNvSpPr>
          <p:nvPr/>
        </p:nvSpPr>
        <p:spPr>
          <a:xfrm>
            <a:off x="4876800" y="1268715"/>
            <a:ext cx="5852160" cy="19767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Seaford" panose="00000500000000000000" pitchFamily="2" charset="0"/>
              </a:rPr>
              <a:t>PILOT STUDY FOR </a:t>
            </a:r>
            <a:br>
              <a:rPr lang="en-US" b="1" dirty="0">
                <a:latin typeface="Seaford" panose="00000500000000000000" pitchFamily="2" charset="0"/>
              </a:rPr>
            </a:br>
            <a:r>
              <a:rPr lang="en-US" b="1" dirty="0">
                <a:latin typeface="Seaford" panose="00000500000000000000" pitchFamily="2" charset="0"/>
              </a:rPr>
              <a:t>FOUNDATIONS COURSES: Coaching</a:t>
            </a:r>
            <a:endParaRPr lang="en-US" dirty="0">
              <a:latin typeface="Seaford" panose="00000500000000000000" pitchFamily="2" charset="0"/>
            </a:endParaRPr>
          </a:p>
        </p:txBody>
      </p:sp>
      <p:pic>
        <p:nvPicPr>
          <p:cNvPr id="11" name="Graphic 10" descr="Classroom with solid fill">
            <a:extLst>
              <a:ext uri="{FF2B5EF4-FFF2-40B4-BE49-F238E27FC236}">
                <a16:creationId xmlns:a16="http://schemas.microsoft.com/office/drawing/2014/main" id="{114FF5E9-975F-EE97-1599-F458938191E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6778" y="617280"/>
            <a:ext cx="3263105" cy="3263105"/>
          </a:xfrm>
          <a:prstGeom prst="rect">
            <a:avLst/>
          </a:prstGeom>
        </p:spPr>
      </p:pic>
    </p:spTree>
    <p:extLst>
      <p:ext uri="{BB962C8B-B14F-4D97-AF65-F5344CB8AC3E}">
        <p14:creationId xmlns:p14="http://schemas.microsoft.com/office/powerpoint/2010/main" val="102070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7F395-16EA-091B-D390-6164994C6A50}"/>
              </a:ext>
            </a:extLst>
          </p:cNvPr>
          <p:cNvSpPr>
            <a:spLocks noGrp="1"/>
          </p:cNvSpPr>
          <p:nvPr>
            <p:ph type="title"/>
          </p:nvPr>
        </p:nvSpPr>
        <p:spPr>
          <a:xfrm>
            <a:off x="841248" y="68827"/>
            <a:ext cx="10506456" cy="1332390"/>
          </a:xfrm>
        </p:spPr>
        <p:txBody>
          <a:bodyPr vert="horz" lIns="91440" tIns="45720" rIns="91440" bIns="45720" rtlCol="0" anchor="b">
            <a:normAutofit/>
          </a:bodyPr>
          <a:lstStyle/>
          <a:p>
            <a:pPr>
              <a:lnSpc>
                <a:spcPct val="100000"/>
              </a:lnSpc>
              <a:spcBef>
                <a:spcPts val="1200"/>
              </a:spcBef>
              <a:spcAft>
                <a:spcPts val="1200"/>
              </a:spcAft>
            </a:pPr>
            <a:r>
              <a:rPr lang="en-US" sz="3200" b="1" kern="1200" dirty="0">
                <a:latin typeface="+mj-lt"/>
                <a:ea typeface="+mj-ea"/>
                <a:cs typeface="+mj-cs"/>
              </a:rPr>
              <a:t>Key Initiatives</a:t>
            </a:r>
            <a:br>
              <a:rPr lang="en-US" b="1" kern="1200" dirty="0">
                <a:latin typeface="+mj-lt"/>
                <a:ea typeface="+mj-ea"/>
                <a:cs typeface="+mj-cs"/>
              </a:rPr>
            </a:br>
            <a:br>
              <a:rPr lang="en-US" sz="700" b="1" kern="1200" dirty="0">
                <a:latin typeface="+mj-lt"/>
                <a:ea typeface="+mj-ea"/>
                <a:cs typeface="+mj-cs"/>
              </a:rPr>
            </a:br>
            <a:r>
              <a:rPr lang="en-US" sz="1600" kern="1200" dirty="0">
                <a:latin typeface="+mj-lt"/>
                <a:ea typeface="+mj-ea"/>
                <a:cs typeface="+mj-cs"/>
              </a:rPr>
              <a:t>The KBOR Office of Literacy partnered with KU's Center for Research on Learning to conduct research and development in four areas.</a:t>
            </a:r>
            <a:endParaRPr lang="en-US" kern="1200" dirty="0">
              <a:latin typeface="+mj-lt"/>
              <a:ea typeface="+mj-ea"/>
              <a:cs typeface="+mj-cs"/>
            </a:endParaRPr>
          </a:p>
        </p:txBody>
      </p:sp>
      <p:sp>
        <p:nvSpPr>
          <p:cNvPr id="113" name="Rectangle 1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4" name="Rectangle 1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Diagram 4">
            <a:extLst>
              <a:ext uri="{FF2B5EF4-FFF2-40B4-BE49-F238E27FC236}">
                <a16:creationId xmlns:a16="http://schemas.microsoft.com/office/drawing/2014/main" id="{E5AF4BD8-97F5-FEB8-0BC8-DC825DAFFD67}"/>
              </a:ext>
            </a:extLst>
          </p:cNvPr>
          <p:cNvGraphicFramePr/>
          <p:nvPr>
            <p:extLst>
              <p:ext uri="{D42A27DB-BD31-4B8C-83A1-F6EECF244321}">
                <p14:modId xmlns:p14="http://schemas.microsoft.com/office/powerpoint/2010/main" val="544196747"/>
              </p:ext>
            </p:extLst>
          </p:nvPr>
        </p:nvGraphicFramePr>
        <p:xfrm>
          <a:off x="841248" y="2427625"/>
          <a:ext cx="10451593" cy="4030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590431E-D052-9788-A660-23B279C16DB9}"/>
              </a:ext>
            </a:extLst>
          </p:cNvPr>
          <p:cNvSpPr txBox="1"/>
          <p:nvPr/>
        </p:nvSpPr>
        <p:spPr>
          <a:xfrm>
            <a:off x="1777976" y="1744316"/>
            <a:ext cx="574158" cy="646331"/>
          </a:xfrm>
          <a:prstGeom prst="rect">
            <a:avLst/>
          </a:prstGeom>
          <a:noFill/>
        </p:spPr>
        <p:txBody>
          <a:bodyPr wrap="square" rtlCol="0">
            <a:spAutoFit/>
          </a:bodyPr>
          <a:lstStyle/>
          <a:p>
            <a:pPr algn="ctr"/>
            <a:r>
              <a:rPr lang="en-US" sz="3600" dirty="0"/>
              <a:t>1</a:t>
            </a:r>
          </a:p>
        </p:txBody>
      </p:sp>
      <p:sp>
        <p:nvSpPr>
          <p:cNvPr id="4" name="TextBox 3">
            <a:extLst>
              <a:ext uri="{FF2B5EF4-FFF2-40B4-BE49-F238E27FC236}">
                <a16:creationId xmlns:a16="http://schemas.microsoft.com/office/drawing/2014/main" id="{8EF323C4-E16E-58E4-A45B-DB90ECA4585B}"/>
              </a:ext>
            </a:extLst>
          </p:cNvPr>
          <p:cNvSpPr txBox="1"/>
          <p:nvPr/>
        </p:nvSpPr>
        <p:spPr>
          <a:xfrm>
            <a:off x="4556654" y="1719407"/>
            <a:ext cx="574158" cy="646331"/>
          </a:xfrm>
          <a:prstGeom prst="rect">
            <a:avLst/>
          </a:prstGeom>
          <a:noFill/>
        </p:spPr>
        <p:txBody>
          <a:bodyPr wrap="square" rtlCol="0">
            <a:spAutoFit/>
          </a:bodyPr>
          <a:lstStyle/>
          <a:p>
            <a:pPr algn="ctr"/>
            <a:r>
              <a:rPr lang="en-US" sz="3600" dirty="0"/>
              <a:t>2</a:t>
            </a:r>
          </a:p>
        </p:txBody>
      </p:sp>
      <p:sp>
        <p:nvSpPr>
          <p:cNvPr id="6" name="TextBox 5">
            <a:extLst>
              <a:ext uri="{FF2B5EF4-FFF2-40B4-BE49-F238E27FC236}">
                <a16:creationId xmlns:a16="http://schemas.microsoft.com/office/drawing/2014/main" id="{4D26952F-D511-40F5-ACA9-46C1D1B6A4FA}"/>
              </a:ext>
            </a:extLst>
          </p:cNvPr>
          <p:cNvSpPr txBox="1"/>
          <p:nvPr/>
        </p:nvSpPr>
        <p:spPr>
          <a:xfrm>
            <a:off x="7061188" y="1719407"/>
            <a:ext cx="574158" cy="646331"/>
          </a:xfrm>
          <a:prstGeom prst="rect">
            <a:avLst/>
          </a:prstGeom>
          <a:noFill/>
        </p:spPr>
        <p:txBody>
          <a:bodyPr wrap="square" rtlCol="0">
            <a:spAutoFit/>
          </a:bodyPr>
          <a:lstStyle/>
          <a:p>
            <a:pPr algn="ctr"/>
            <a:r>
              <a:rPr lang="en-US" sz="3600" dirty="0"/>
              <a:t>3</a:t>
            </a:r>
          </a:p>
        </p:txBody>
      </p:sp>
      <p:sp>
        <p:nvSpPr>
          <p:cNvPr id="7" name="TextBox 6">
            <a:extLst>
              <a:ext uri="{FF2B5EF4-FFF2-40B4-BE49-F238E27FC236}">
                <a16:creationId xmlns:a16="http://schemas.microsoft.com/office/drawing/2014/main" id="{6176CB76-B6C5-D917-9212-0F5963B696DB}"/>
              </a:ext>
            </a:extLst>
          </p:cNvPr>
          <p:cNvSpPr txBox="1"/>
          <p:nvPr/>
        </p:nvSpPr>
        <p:spPr>
          <a:xfrm>
            <a:off x="9687466" y="1744316"/>
            <a:ext cx="574158" cy="646331"/>
          </a:xfrm>
          <a:prstGeom prst="rect">
            <a:avLst/>
          </a:prstGeom>
          <a:noFill/>
        </p:spPr>
        <p:txBody>
          <a:bodyPr wrap="square" rtlCol="0">
            <a:spAutoFit/>
          </a:bodyPr>
          <a:lstStyle/>
          <a:p>
            <a:pPr algn="ctr"/>
            <a:r>
              <a:rPr lang="en-US" sz="3600" dirty="0"/>
              <a:t>4</a:t>
            </a:r>
          </a:p>
        </p:txBody>
      </p:sp>
    </p:spTree>
    <p:extLst>
      <p:ext uri="{BB962C8B-B14F-4D97-AF65-F5344CB8AC3E}">
        <p14:creationId xmlns:p14="http://schemas.microsoft.com/office/powerpoint/2010/main" val="3927612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63C18-7E14-9CFE-F724-4A55A3789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3BEBC-C188-4B32-23AD-C7D7B99C62C1}"/>
              </a:ext>
            </a:extLst>
          </p:cNvPr>
          <p:cNvSpPr>
            <a:spLocks noGrp="1"/>
          </p:cNvSpPr>
          <p:nvPr>
            <p:ph type="title"/>
          </p:nvPr>
        </p:nvSpPr>
        <p:spPr>
          <a:xfrm>
            <a:off x="1337187" y="247141"/>
            <a:ext cx="9517626" cy="686927"/>
          </a:xfrm>
        </p:spPr>
        <p:txBody>
          <a:bodyPr>
            <a:normAutofit/>
          </a:bodyPr>
          <a:lstStyle/>
          <a:p>
            <a:pPr algn="ctr"/>
            <a:r>
              <a:rPr lang="en-US" sz="3200" b="1" dirty="0"/>
              <a:t>Foundations Pilot Study</a:t>
            </a:r>
            <a:endParaRPr lang="en-US" sz="3200" b="1" dirty="0">
              <a:latin typeface="Seaford" panose="00000500000000000000" pitchFamily="2" charset="0"/>
            </a:endParaRPr>
          </a:p>
        </p:txBody>
      </p:sp>
      <p:sp>
        <p:nvSpPr>
          <p:cNvPr id="5" name="object 17">
            <a:extLst>
              <a:ext uri="{FF2B5EF4-FFF2-40B4-BE49-F238E27FC236}">
                <a16:creationId xmlns:a16="http://schemas.microsoft.com/office/drawing/2014/main" id="{CEDB820B-0787-DC20-C079-3123BA846C5E}"/>
              </a:ext>
            </a:extLst>
          </p:cNvPr>
          <p:cNvSpPr/>
          <p:nvPr/>
        </p:nvSpPr>
        <p:spPr>
          <a:xfrm flipV="1">
            <a:off x="198120" y="616308"/>
            <a:ext cx="11795760" cy="308326"/>
          </a:xfrm>
          <a:custGeom>
            <a:avLst/>
            <a:gdLst/>
            <a:ahLst/>
            <a:cxnLst/>
            <a:rect l="l" t="t" r="r" b="b"/>
            <a:pathLst>
              <a:path w="11692890">
                <a:moveTo>
                  <a:pt x="0" y="0"/>
                </a:moveTo>
                <a:lnTo>
                  <a:pt x="11692491" y="0"/>
                </a:lnTo>
              </a:path>
            </a:pathLst>
          </a:custGeom>
          <a:ln w="38298">
            <a:solidFill>
              <a:srgbClr val="F1AD02"/>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892F814F-9614-277A-2F6C-98CCA0F92DD5}"/>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17">
            <a:extLst>
              <a:ext uri="{FF2B5EF4-FFF2-40B4-BE49-F238E27FC236}">
                <a16:creationId xmlns:a16="http://schemas.microsoft.com/office/drawing/2014/main" id="{83AB83F9-68EE-5D80-3C87-D8D50095854E}"/>
              </a:ext>
            </a:extLst>
          </p:cNvPr>
          <p:cNvSpPr/>
          <p:nvPr/>
        </p:nvSpPr>
        <p:spPr>
          <a:xfrm rot="5400000" flipV="1">
            <a:off x="3660062" y="3691804"/>
            <a:ext cx="5029200" cy="339629"/>
          </a:xfrm>
          <a:custGeom>
            <a:avLst/>
            <a:gdLst/>
            <a:ahLst/>
            <a:cxnLst/>
            <a:rect l="l" t="t" r="r" b="b"/>
            <a:pathLst>
              <a:path w="11692890">
                <a:moveTo>
                  <a:pt x="0" y="0"/>
                </a:moveTo>
                <a:lnTo>
                  <a:pt x="11692491" y="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pic>
        <p:nvPicPr>
          <p:cNvPr id="13" name="Picture 12">
            <a:extLst>
              <a:ext uri="{FF2B5EF4-FFF2-40B4-BE49-F238E27FC236}">
                <a16:creationId xmlns:a16="http://schemas.microsoft.com/office/drawing/2014/main" id="{43807ED9-7914-ECE0-9936-AEC558921F9D}"/>
              </a:ext>
            </a:extLst>
          </p:cNvPr>
          <p:cNvPicPr>
            <a:picLocks noChangeAspect="1"/>
          </p:cNvPicPr>
          <p:nvPr/>
        </p:nvPicPr>
        <p:blipFill>
          <a:blip r:embed="rId2"/>
          <a:srcRect r="32635" b="8203"/>
          <a:stretch>
            <a:fillRect/>
          </a:stretch>
        </p:blipFill>
        <p:spPr>
          <a:xfrm>
            <a:off x="722388" y="1738858"/>
            <a:ext cx="4797545" cy="4171185"/>
          </a:xfrm>
          <a:prstGeom prst="rect">
            <a:avLst/>
          </a:prstGeom>
        </p:spPr>
      </p:pic>
      <p:pic>
        <p:nvPicPr>
          <p:cNvPr id="15" name="Picture 14">
            <a:extLst>
              <a:ext uri="{FF2B5EF4-FFF2-40B4-BE49-F238E27FC236}">
                <a16:creationId xmlns:a16="http://schemas.microsoft.com/office/drawing/2014/main" id="{F8C72969-EC29-991F-C0BA-70F786DD8BEF}"/>
              </a:ext>
            </a:extLst>
          </p:cNvPr>
          <p:cNvPicPr>
            <a:picLocks noChangeAspect="1"/>
          </p:cNvPicPr>
          <p:nvPr/>
        </p:nvPicPr>
        <p:blipFill>
          <a:blip r:embed="rId3"/>
          <a:srcRect r="22050"/>
          <a:stretch>
            <a:fillRect/>
          </a:stretch>
        </p:blipFill>
        <p:spPr>
          <a:xfrm>
            <a:off x="7065134" y="1012724"/>
            <a:ext cx="3905236" cy="2743200"/>
          </a:xfrm>
          <a:prstGeom prst="rect">
            <a:avLst/>
          </a:prstGeom>
        </p:spPr>
      </p:pic>
      <p:pic>
        <p:nvPicPr>
          <p:cNvPr id="17" name="Picture 16">
            <a:extLst>
              <a:ext uri="{FF2B5EF4-FFF2-40B4-BE49-F238E27FC236}">
                <a16:creationId xmlns:a16="http://schemas.microsoft.com/office/drawing/2014/main" id="{68AC3658-EDD1-4C4C-52F3-756B63F811AB}"/>
              </a:ext>
            </a:extLst>
          </p:cNvPr>
          <p:cNvPicPr>
            <a:picLocks noChangeAspect="1"/>
          </p:cNvPicPr>
          <p:nvPr/>
        </p:nvPicPr>
        <p:blipFill>
          <a:blip r:embed="rId4"/>
          <a:srcRect r="22050" b="3253"/>
          <a:stretch>
            <a:fillRect/>
          </a:stretch>
        </p:blipFill>
        <p:spPr>
          <a:xfrm>
            <a:off x="7065134" y="3809015"/>
            <a:ext cx="4076602" cy="2743200"/>
          </a:xfrm>
          <a:prstGeom prst="rect">
            <a:avLst/>
          </a:prstGeom>
        </p:spPr>
      </p:pic>
    </p:spTree>
    <p:extLst>
      <p:ext uri="{BB962C8B-B14F-4D97-AF65-F5344CB8AC3E}">
        <p14:creationId xmlns:p14="http://schemas.microsoft.com/office/powerpoint/2010/main" val="159898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34866-4E0B-D586-ED6E-9FF8E2854EC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6E2D4E8-28E6-DF2F-EFB7-1D97D3632D8E}"/>
              </a:ext>
            </a:extLst>
          </p:cNvPr>
          <p:cNvSpPr/>
          <p:nvPr/>
        </p:nvSpPr>
        <p:spPr>
          <a:xfrm>
            <a:off x="181897" y="207813"/>
            <a:ext cx="11828207" cy="6442374"/>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A88A83CC-15BB-CE11-C778-FB98DE94EEDA}"/>
              </a:ext>
            </a:extLst>
          </p:cNvPr>
          <p:cNvSpPr>
            <a:spLocks noGrp="1"/>
          </p:cNvSpPr>
          <p:nvPr>
            <p:ph type="title"/>
          </p:nvPr>
        </p:nvSpPr>
        <p:spPr>
          <a:xfrm>
            <a:off x="1337187" y="247141"/>
            <a:ext cx="9517626" cy="686927"/>
          </a:xfrm>
        </p:spPr>
        <p:txBody>
          <a:bodyPr>
            <a:normAutofit/>
          </a:bodyPr>
          <a:lstStyle/>
          <a:p>
            <a:pPr algn="ctr"/>
            <a:r>
              <a:rPr lang="en-US" sz="3200" b="1" dirty="0"/>
              <a:t>Foundations Pilot Study</a:t>
            </a:r>
            <a:endParaRPr lang="en-US" sz="3200" b="1" dirty="0">
              <a:latin typeface="Seaford" panose="00000500000000000000" pitchFamily="2" charset="0"/>
            </a:endParaRPr>
          </a:p>
        </p:txBody>
      </p:sp>
      <p:sp>
        <p:nvSpPr>
          <p:cNvPr id="5" name="object 17">
            <a:extLst>
              <a:ext uri="{FF2B5EF4-FFF2-40B4-BE49-F238E27FC236}">
                <a16:creationId xmlns:a16="http://schemas.microsoft.com/office/drawing/2014/main" id="{9875B5B2-0A1E-81BB-8341-8A6DDEB4C347}"/>
              </a:ext>
            </a:extLst>
          </p:cNvPr>
          <p:cNvSpPr/>
          <p:nvPr/>
        </p:nvSpPr>
        <p:spPr>
          <a:xfrm flipV="1">
            <a:off x="198120" y="616308"/>
            <a:ext cx="11795760" cy="308326"/>
          </a:xfrm>
          <a:custGeom>
            <a:avLst/>
            <a:gdLst/>
            <a:ahLst/>
            <a:cxnLst/>
            <a:rect l="l" t="t" r="r" b="b"/>
            <a:pathLst>
              <a:path w="11692890">
                <a:moveTo>
                  <a:pt x="0" y="0"/>
                </a:moveTo>
                <a:lnTo>
                  <a:pt x="11692491" y="0"/>
                </a:lnTo>
              </a:path>
            </a:pathLst>
          </a:custGeom>
          <a:ln w="38298">
            <a:solidFill>
              <a:srgbClr val="F1AD02"/>
            </a:solidFill>
          </a:ln>
        </p:spPr>
        <p:txBody>
          <a:bodyPr wrap="square" lIns="0" tIns="0" rIns="0" bIns="0" rtlCol="0"/>
          <a:lstStyle/>
          <a:p>
            <a:endParaRPr sz="1256"/>
          </a:p>
        </p:txBody>
      </p:sp>
      <p:sp>
        <p:nvSpPr>
          <p:cNvPr id="7" name="object 17">
            <a:extLst>
              <a:ext uri="{FF2B5EF4-FFF2-40B4-BE49-F238E27FC236}">
                <a16:creationId xmlns:a16="http://schemas.microsoft.com/office/drawing/2014/main" id="{BE145DCC-C15B-549B-7EA5-3258A67FAFF8}"/>
              </a:ext>
            </a:extLst>
          </p:cNvPr>
          <p:cNvSpPr/>
          <p:nvPr/>
        </p:nvSpPr>
        <p:spPr>
          <a:xfrm rot="5400000" flipV="1">
            <a:off x="3660062" y="3691804"/>
            <a:ext cx="5029200" cy="339629"/>
          </a:xfrm>
          <a:custGeom>
            <a:avLst/>
            <a:gdLst/>
            <a:ahLst/>
            <a:cxnLst/>
            <a:rect l="l" t="t" r="r" b="b"/>
            <a:pathLst>
              <a:path w="11692890">
                <a:moveTo>
                  <a:pt x="0" y="0"/>
                </a:moveTo>
                <a:lnTo>
                  <a:pt x="11692491" y="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pic>
        <p:nvPicPr>
          <p:cNvPr id="8" name="Picture 7">
            <a:extLst>
              <a:ext uri="{FF2B5EF4-FFF2-40B4-BE49-F238E27FC236}">
                <a16:creationId xmlns:a16="http://schemas.microsoft.com/office/drawing/2014/main" id="{28AF2252-0942-B08E-5942-4ED5FF76AE63}"/>
              </a:ext>
            </a:extLst>
          </p:cNvPr>
          <p:cNvPicPr>
            <a:picLocks noChangeAspect="1"/>
          </p:cNvPicPr>
          <p:nvPr/>
        </p:nvPicPr>
        <p:blipFill>
          <a:blip r:embed="rId2"/>
          <a:srcRect r="8286" b="3772"/>
          <a:stretch>
            <a:fillRect/>
          </a:stretch>
        </p:blipFill>
        <p:spPr>
          <a:xfrm>
            <a:off x="6270449" y="2235856"/>
            <a:ext cx="5469267" cy="3034210"/>
          </a:xfrm>
          <a:prstGeom prst="rect">
            <a:avLst/>
          </a:prstGeom>
        </p:spPr>
      </p:pic>
      <p:sp>
        <p:nvSpPr>
          <p:cNvPr id="10" name="TextBox 9">
            <a:extLst>
              <a:ext uri="{FF2B5EF4-FFF2-40B4-BE49-F238E27FC236}">
                <a16:creationId xmlns:a16="http://schemas.microsoft.com/office/drawing/2014/main" id="{28C5F8DB-D881-3A34-B445-35EC629598FA}"/>
              </a:ext>
            </a:extLst>
          </p:cNvPr>
          <p:cNvSpPr txBox="1"/>
          <p:nvPr/>
        </p:nvSpPr>
        <p:spPr>
          <a:xfrm>
            <a:off x="663674" y="1390132"/>
            <a:ext cx="5152104" cy="713722"/>
          </a:xfrm>
          <a:prstGeom prst="rect">
            <a:avLst/>
          </a:prstGeom>
          <a:noFill/>
        </p:spPr>
        <p:txBody>
          <a:bodyPr wrap="square">
            <a:spAutoFit/>
          </a:bodyPr>
          <a:lstStyle/>
          <a:p>
            <a:pPr marL="0" marR="0" algn="just">
              <a:lnSpc>
                <a:spcPct val="115000"/>
              </a:lnSpc>
              <a:spcAft>
                <a:spcPts val="800"/>
              </a:spcAft>
              <a:buNone/>
            </a:pPr>
            <a:r>
              <a:rPr lang="en-US" sz="1800" dirty="0">
                <a:solidFill>
                  <a:srgbClr val="002569"/>
                </a:solidFill>
                <a:effectLst/>
                <a:latin typeface="+mj-lt"/>
                <a:ea typeface="MS Mincho" panose="02020609040205080304" pitchFamily="49" charset="-128"/>
                <a:cs typeface="Arial" panose="020B0604020202020204" pitchFamily="34" charset="0"/>
              </a:rPr>
              <a:t>The Foundations Pilot required educators to engage in learning in three major ways:</a:t>
            </a:r>
          </a:p>
        </p:txBody>
      </p:sp>
      <p:sp>
        <p:nvSpPr>
          <p:cNvPr id="11" name="Rectangle: Rounded Corners 10">
            <a:extLst>
              <a:ext uri="{FF2B5EF4-FFF2-40B4-BE49-F238E27FC236}">
                <a16:creationId xmlns:a16="http://schemas.microsoft.com/office/drawing/2014/main" id="{5E0F218A-02AE-6B86-63DF-BECA1B9E433E}"/>
              </a:ext>
            </a:extLst>
          </p:cNvPr>
          <p:cNvSpPr/>
          <p:nvPr/>
        </p:nvSpPr>
        <p:spPr>
          <a:xfrm>
            <a:off x="1125792" y="3677265"/>
            <a:ext cx="4227871" cy="128802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t>Synchronous sessions led by instructor Dr. Carolyn Carlson</a:t>
            </a:r>
            <a:endParaRPr lang="en-US" dirty="0"/>
          </a:p>
        </p:txBody>
      </p:sp>
      <p:sp>
        <p:nvSpPr>
          <p:cNvPr id="12" name="Rectangle: Rounded Corners 11">
            <a:extLst>
              <a:ext uri="{FF2B5EF4-FFF2-40B4-BE49-F238E27FC236}">
                <a16:creationId xmlns:a16="http://schemas.microsoft.com/office/drawing/2014/main" id="{90F8D131-FA74-57EE-6EC3-E6946D088FB7}"/>
              </a:ext>
            </a:extLst>
          </p:cNvPr>
          <p:cNvSpPr/>
          <p:nvPr/>
        </p:nvSpPr>
        <p:spPr>
          <a:xfrm>
            <a:off x="1125793" y="2235856"/>
            <a:ext cx="4227871" cy="12880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12 Online modules delivered through the D2L Learning Management System</a:t>
            </a:r>
            <a:endParaRPr lang="en-US" dirty="0"/>
          </a:p>
        </p:txBody>
      </p:sp>
      <p:sp>
        <p:nvSpPr>
          <p:cNvPr id="14" name="Rectangle: Rounded Corners 13">
            <a:extLst>
              <a:ext uri="{FF2B5EF4-FFF2-40B4-BE49-F238E27FC236}">
                <a16:creationId xmlns:a16="http://schemas.microsoft.com/office/drawing/2014/main" id="{88FEB798-1B7E-E5B9-C22C-856FC6A33261}"/>
              </a:ext>
            </a:extLst>
          </p:cNvPr>
          <p:cNvSpPr/>
          <p:nvPr/>
        </p:nvSpPr>
        <p:spPr>
          <a:xfrm>
            <a:off x="1125791" y="5118674"/>
            <a:ext cx="4227871" cy="128802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t>One-on-One Virtual Literacy Coaching</a:t>
            </a:r>
            <a:endParaRPr lang="en-US" dirty="0"/>
          </a:p>
        </p:txBody>
      </p:sp>
    </p:spTree>
    <p:extLst>
      <p:ext uri="{BB962C8B-B14F-4D97-AF65-F5344CB8AC3E}">
        <p14:creationId xmlns:p14="http://schemas.microsoft.com/office/powerpoint/2010/main" val="1876350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E1A63-9C80-9174-7C72-B1D56AC96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6E2BA6-2A2A-60AC-CC71-13A322A95216}"/>
              </a:ext>
            </a:extLst>
          </p:cNvPr>
          <p:cNvSpPr>
            <a:spLocks noGrp="1"/>
          </p:cNvSpPr>
          <p:nvPr>
            <p:ph type="title"/>
          </p:nvPr>
        </p:nvSpPr>
        <p:spPr>
          <a:xfrm>
            <a:off x="1337187" y="306133"/>
            <a:ext cx="9517626" cy="686927"/>
          </a:xfrm>
        </p:spPr>
        <p:txBody>
          <a:bodyPr>
            <a:normAutofit/>
          </a:bodyPr>
          <a:lstStyle/>
          <a:p>
            <a:pPr algn="ctr"/>
            <a:r>
              <a:rPr lang="en-US" sz="3200" b="1" dirty="0"/>
              <a:t>Foundations Pilot Study</a:t>
            </a:r>
            <a:endParaRPr lang="en-US" sz="3200" b="1" dirty="0">
              <a:latin typeface="Seaford" panose="00000500000000000000" pitchFamily="2" charset="0"/>
            </a:endParaRPr>
          </a:p>
        </p:txBody>
      </p:sp>
      <p:sp>
        <p:nvSpPr>
          <p:cNvPr id="5" name="object 17">
            <a:extLst>
              <a:ext uri="{FF2B5EF4-FFF2-40B4-BE49-F238E27FC236}">
                <a16:creationId xmlns:a16="http://schemas.microsoft.com/office/drawing/2014/main" id="{77769E21-16EB-D87C-600C-F3A24683072E}"/>
              </a:ext>
            </a:extLst>
          </p:cNvPr>
          <p:cNvSpPr/>
          <p:nvPr/>
        </p:nvSpPr>
        <p:spPr>
          <a:xfrm flipV="1">
            <a:off x="198120" y="773624"/>
            <a:ext cx="11795760" cy="308326"/>
          </a:xfrm>
          <a:custGeom>
            <a:avLst/>
            <a:gdLst/>
            <a:ahLst/>
            <a:cxnLst/>
            <a:rect l="l" t="t" r="r" b="b"/>
            <a:pathLst>
              <a:path w="11692890">
                <a:moveTo>
                  <a:pt x="0" y="0"/>
                </a:moveTo>
                <a:lnTo>
                  <a:pt x="11692491" y="0"/>
                </a:lnTo>
              </a:path>
            </a:pathLst>
          </a:custGeom>
          <a:ln w="38298">
            <a:solidFill>
              <a:srgbClr val="F1AD02"/>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5F02E84F-ABA4-4EA2-96B9-FDB927C7335B}"/>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2">
            <a:extLst>
              <a:ext uri="{FF2B5EF4-FFF2-40B4-BE49-F238E27FC236}">
                <a16:creationId xmlns:a16="http://schemas.microsoft.com/office/drawing/2014/main" id="{210B47E9-24F9-C6D1-37AE-9F27F4BE33F2}"/>
              </a:ext>
            </a:extLst>
          </p:cNvPr>
          <p:cNvSpPr txBox="1"/>
          <p:nvPr/>
        </p:nvSpPr>
        <p:spPr>
          <a:xfrm>
            <a:off x="7287111" y="2078706"/>
            <a:ext cx="3835738" cy="3692410"/>
          </a:xfrm>
          <a:prstGeom prst="rect">
            <a:avLst/>
          </a:prstGeom>
          <a:solidFill>
            <a:schemeClr val="accent4"/>
          </a:solidFill>
          <a:ln>
            <a:solidFill>
              <a:schemeClr val="accent2"/>
            </a:solidFill>
          </a:ln>
          <a:effectLst>
            <a:softEdge rad="31750"/>
          </a:effectLst>
        </p:spPr>
        <p:style>
          <a:lnRef idx="0">
            <a:scrgbClr r="0" g="0" b="0"/>
          </a:lnRef>
          <a:fillRef idx="0">
            <a:scrgbClr r="0" g="0" b="0"/>
          </a:fillRef>
          <a:effectRef idx="0">
            <a:scrgbClr r="0" g="0" b="0"/>
          </a:effectRef>
          <a:fontRef idx="minor">
            <a:schemeClr val="lt1"/>
          </a:fontRef>
        </p:style>
        <p:txBody>
          <a:bodyPr rot="0" spcFirstLastPara="0" vert="horz" wrap="square" lIns="182880" tIns="91440" rIns="182880" bIns="91440" numCol="1" spcCol="0" rtlCol="0" fromWordArt="0" anchor="ctr" anchorCtr="0" forceAA="0" compatLnSpc="1">
            <a:prstTxWarp prst="textNoShape">
              <a:avLst/>
            </a:prstTxWarp>
            <a:noAutofit/>
          </a:bodyPr>
          <a:lstStyle/>
          <a:p>
            <a:pPr marL="0" marR="0" algn="ctr">
              <a:lnSpc>
                <a:spcPct val="115000"/>
              </a:lnSpc>
              <a:spcAft>
                <a:spcPts val="800"/>
              </a:spcAft>
              <a:buNone/>
            </a:pPr>
            <a:r>
              <a:rPr lang="en-US" sz="2400" dirty="0">
                <a:solidFill>
                  <a:srgbClr val="FFFFFF"/>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7</a:t>
            </a:r>
            <a:r>
              <a:rPr lang="en-US" dirty="0">
                <a:solidFill>
                  <a:srgbClr val="002569"/>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 Pilot Foundations Course coaches facilitated </a:t>
            </a:r>
            <a:r>
              <a:rPr lang="en-US" sz="2400" dirty="0">
                <a:solidFill>
                  <a:srgbClr val="FFFFFF"/>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350 </a:t>
            </a:r>
            <a:r>
              <a:rPr lang="en-US" dirty="0">
                <a:solidFill>
                  <a:srgbClr val="002569"/>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coaching sessions for a total of </a:t>
            </a:r>
            <a:r>
              <a:rPr lang="en-US" sz="2400" dirty="0">
                <a:solidFill>
                  <a:srgbClr val="FFFFFF"/>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8,533</a:t>
            </a:r>
            <a:r>
              <a:rPr lang="en-US" dirty="0">
                <a:solidFill>
                  <a:srgbClr val="002569"/>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 minutes focused primarily on </a:t>
            </a:r>
            <a:r>
              <a:rPr lang="en-US" sz="2400" dirty="0">
                <a:solidFill>
                  <a:srgbClr val="FFFFFF"/>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assessment</a:t>
            </a:r>
            <a:r>
              <a:rPr lang="en-US" dirty="0">
                <a:solidFill>
                  <a:srgbClr val="FFFFFF"/>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 </a:t>
            </a:r>
            <a:r>
              <a:rPr lang="en-US" sz="2400" dirty="0">
                <a:solidFill>
                  <a:srgbClr val="FFFFFF"/>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phonics</a:t>
            </a:r>
            <a:r>
              <a:rPr lang="en-US" dirty="0">
                <a:solidFill>
                  <a:srgbClr val="FFFFFF"/>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 </a:t>
            </a:r>
            <a:r>
              <a:rPr lang="en-US" sz="2400" dirty="0">
                <a:solidFill>
                  <a:srgbClr val="FFFFFF"/>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spelling</a:t>
            </a:r>
            <a:r>
              <a:rPr lang="en-US" dirty="0">
                <a:solidFill>
                  <a:srgbClr val="FFFFFF"/>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 </a:t>
            </a:r>
            <a:r>
              <a:rPr lang="en-US" dirty="0">
                <a:solidFill>
                  <a:srgbClr val="002569"/>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and </a:t>
            </a:r>
            <a:r>
              <a:rPr lang="en-US" sz="2400" dirty="0">
                <a:solidFill>
                  <a:srgbClr val="FFFFFF"/>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vocabulary instruction</a:t>
            </a:r>
            <a:r>
              <a:rPr lang="en-US" dirty="0">
                <a:solidFill>
                  <a:srgbClr val="FFFFFF"/>
                </a:solidFill>
                <a:effectLst>
                  <a:outerShdw blurRad="50800" dist="38100" dir="2700000" algn="tl">
                    <a:srgbClr val="000000">
                      <a:alpha val="40000"/>
                    </a:srgbClr>
                  </a:outerShdw>
                </a:effectLst>
                <a:ea typeface="MS Mincho" panose="02020609040205080304" pitchFamily="49" charset="-128"/>
                <a:cs typeface="Arial" panose="020B0604020202020204" pitchFamily="34" charset="0"/>
              </a:rPr>
              <a:t>.</a:t>
            </a:r>
            <a:endParaRPr lang="en-US" sz="1400" dirty="0">
              <a:effectLst/>
              <a:ea typeface="MS Mincho" panose="02020609040205080304" pitchFamily="49" charset="-128"/>
              <a:cs typeface="Arial" panose="020B0604020202020204" pitchFamily="34" charset="0"/>
            </a:endParaRPr>
          </a:p>
        </p:txBody>
      </p:sp>
      <p:graphicFrame>
        <p:nvGraphicFramePr>
          <p:cNvPr id="8" name="Table 7">
            <a:extLst>
              <a:ext uri="{FF2B5EF4-FFF2-40B4-BE49-F238E27FC236}">
                <a16:creationId xmlns:a16="http://schemas.microsoft.com/office/drawing/2014/main" id="{876A7B03-34E6-776D-3C2A-81C78C57C1FF}"/>
              </a:ext>
            </a:extLst>
          </p:cNvPr>
          <p:cNvGraphicFramePr>
            <a:graphicFrameLocks noGrp="1"/>
          </p:cNvGraphicFramePr>
          <p:nvPr>
            <p:extLst>
              <p:ext uri="{D42A27DB-BD31-4B8C-83A1-F6EECF244321}">
                <p14:modId xmlns:p14="http://schemas.microsoft.com/office/powerpoint/2010/main" val="1298167746"/>
              </p:ext>
            </p:extLst>
          </p:nvPr>
        </p:nvGraphicFramePr>
        <p:xfrm>
          <a:off x="1069151" y="2078706"/>
          <a:ext cx="5252991" cy="3692412"/>
        </p:xfrm>
        <a:graphic>
          <a:graphicData uri="http://schemas.openxmlformats.org/drawingml/2006/table">
            <a:tbl>
              <a:tblPr firstRow="1" firstCol="1"/>
              <a:tblGrid>
                <a:gridCol w="602333">
                  <a:extLst>
                    <a:ext uri="{9D8B030D-6E8A-4147-A177-3AD203B41FA5}">
                      <a16:colId xmlns:a16="http://schemas.microsoft.com/office/drawing/2014/main" val="3681563431"/>
                    </a:ext>
                  </a:extLst>
                </a:gridCol>
                <a:gridCol w="831259">
                  <a:extLst>
                    <a:ext uri="{9D8B030D-6E8A-4147-A177-3AD203B41FA5}">
                      <a16:colId xmlns:a16="http://schemas.microsoft.com/office/drawing/2014/main" val="643156937"/>
                    </a:ext>
                  </a:extLst>
                </a:gridCol>
                <a:gridCol w="1273133">
                  <a:extLst>
                    <a:ext uri="{9D8B030D-6E8A-4147-A177-3AD203B41FA5}">
                      <a16:colId xmlns:a16="http://schemas.microsoft.com/office/drawing/2014/main" val="2849029846"/>
                    </a:ext>
                  </a:extLst>
                </a:gridCol>
                <a:gridCol w="1273133">
                  <a:extLst>
                    <a:ext uri="{9D8B030D-6E8A-4147-A177-3AD203B41FA5}">
                      <a16:colId xmlns:a16="http://schemas.microsoft.com/office/drawing/2014/main" val="12494835"/>
                    </a:ext>
                  </a:extLst>
                </a:gridCol>
                <a:gridCol w="1273133">
                  <a:extLst>
                    <a:ext uri="{9D8B030D-6E8A-4147-A177-3AD203B41FA5}">
                      <a16:colId xmlns:a16="http://schemas.microsoft.com/office/drawing/2014/main" val="1803127963"/>
                    </a:ext>
                  </a:extLst>
                </a:gridCol>
              </a:tblGrid>
              <a:tr h="754332">
                <a:tc>
                  <a:txBody>
                    <a:bodyPr/>
                    <a:lstStyle/>
                    <a:p>
                      <a:pPr marL="0" marR="0" algn="ctr">
                        <a:lnSpc>
                          <a:spcPct val="116000"/>
                        </a:lnSpc>
                        <a:spcBef>
                          <a:spcPts val="600"/>
                        </a:spcBef>
                        <a:spcAft>
                          <a:spcPts val="600"/>
                        </a:spcAft>
                        <a:buNone/>
                      </a:pPr>
                      <a:r>
                        <a:rPr lang="en-US" sz="12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Coach Name</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Bef>
                          <a:spcPts val="600"/>
                        </a:spcBef>
                        <a:spcAft>
                          <a:spcPts val="600"/>
                        </a:spcAft>
                        <a:buNone/>
                      </a:pPr>
                      <a:r>
                        <a:rPr lang="en-US" sz="12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Coach ID</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2569"/>
                    </a:solidFill>
                  </a:tcPr>
                </a:tc>
                <a:tc>
                  <a:txBody>
                    <a:bodyPr/>
                    <a:lstStyle/>
                    <a:p>
                      <a:pPr marL="0" marR="0" algn="ctr">
                        <a:lnSpc>
                          <a:spcPct val="116000"/>
                        </a:lnSpc>
                        <a:spcBef>
                          <a:spcPts val="600"/>
                        </a:spcBef>
                        <a:spcAft>
                          <a:spcPts val="600"/>
                        </a:spcAft>
                        <a:buNone/>
                      </a:pPr>
                      <a:r>
                        <a:rPr lang="en-US" sz="12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 Educators Assigned</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2569"/>
                    </a:solidFill>
                  </a:tcPr>
                </a:tc>
                <a:tc>
                  <a:txBody>
                    <a:bodyPr/>
                    <a:lstStyle/>
                    <a:p>
                      <a:pPr marL="0" marR="0" algn="ctr">
                        <a:lnSpc>
                          <a:spcPct val="116000"/>
                        </a:lnSpc>
                        <a:spcBef>
                          <a:spcPts val="600"/>
                        </a:spcBef>
                        <a:spcAft>
                          <a:spcPts val="0"/>
                        </a:spcAft>
                        <a:buNone/>
                      </a:pPr>
                      <a:r>
                        <a:rPr lang="en-US" sz="12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Sessions </a:t>
                      </a:r>
                    </a:p>
                    <a:p>
                      <a:pPr marL="0" marR="0" algn="ctr">
                        <a:lnSpc>
                          <a:spcPct val="116000"/>
                        </a:lnSpc>
                        <a:spcBef>
                          <a:spcPts val="0"/>
                        </a:spcBef>
                        <a:spcAft>
                          <a:spcPts val="600"/>
                        </a:spcAft>
                        <a:buNone/>
                      </a:pPr>
                      <a:r>
                        <a:rPr lang="en-US" sz="12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Planned</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2569"/>
                    </a:solidFill>
                  </a:tcPr>
                </a:tc>
                <a:tc>
                  <a:txBody>
                    <a:bodyPr/>
                    <a:lstStyle/>
                    <a:p>
                      <a:pPr marL="0" marR="0" algn="ctr">
                        <a:lnSpc>
                          <a:spcPct val="116000"/>
                        </a:lnSpc>
                        <a:spcBef>
                          <a:spcPts val="600"/>
                        </a:spcBef>
                        <a:spcAft>
                          <a:spcPts val="600"/>
                        </a:spcAft>
                        <a:buNone/>
                      </a:pPr>
                      <a:r>
                        <a:rPr lang="en-US" sz="1200" b="1" dirty="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Sessions Completed</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002569"/>
                    </a:solidFill>
                  </a:tcPr>
                </a:tc>
                <a:extLst>
                  <a:ext uri="{0D108BD9-81ED-4DB2-BD59-A6C34878D82A}">
                    <a16:rowId xmlns:a16="http://schemas.microsoft.com/office/drawing/2014/main" val="274046241"/>
                  </a:ext>
                </a:extLst>
              </a:tr>
              <a:tr h="367260">
                <a:tc>
                  <a:txBody>
                    <a:bodyPr/>
                    <a:lstStyle/>
                    <a:p>
                      <a:pPr marL="0" marR="0" algn="ctr">
                        <a:lnSpc>
                          <a:spcPct val="116000"/>
                        </a:lnSpc>
                        <a:spcBef>
                          <a:spcPts val="600"/>
                        </a:spcBef>
                        <a:spcAft>
                          <a:spcPts val="600"/>
                        </a:spcAft>
                        <a:buNone/>
                      </a:pPr>
                      <a:r>
                        <a:rPr lang="en-US" sz="12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RT</a:t>
                      </a:r>
                      <a:endParaRPr lang="en-US" sz="12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6</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64</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57</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1054973"/>
                  </a:ext>
                </a:extLst>
              </a:tr>
              <a:tr h="367260">
                <a:tc>
                  <a:txBody>
                    <a:bodyPr/>
                    <a:lstStyle/>
                    <a:p>
                      <a:pPr marL="0" marR="0" algn="ctr">
                        <a:lnSpc>
                          <a:spcPct val="116000"/>
                        </a:lnSpc>
                        <a:spcBef>
                          <a:spcPts val="600"/>
                        </a:spcBef>
                        <a:spcAft>
                          <a:spcPts val="600"/>
                        </a:spcAft>
                        <a:buNone/>
                      </a:pPr>
                      <a:r>
                        <a:rPr lang="en-US" sz="12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GL</a:t>
                      </a:r>
                      <a:endParaRPr lang="en-US" sz="12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32</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31</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extLst>
                  <a:ext uri="{0D108BD9-81ED-4DB2-BD59-A6C34878D82A}">
                    <a16:rowId xmlns:a16="http://schemas.microsoft.com/office/drawing/2014/main" val="2481429511"/>
                  </a:ext>
                </a:extLst>
              </a:tr>
              <a:tr h="367260">
                <a:tc>
                  <a:txBody>
                    <a:bodyPr/>
                    <a:lstStyle/>
                    <a:p>
                      <a:pPr marL="0" marR="0" algn="ctr">
                        <a:lnSpc>
                          <a:spcPct val="116000"/>
                        </a:lnSpc>
                        <a:spcBef>
                          <a:spcPts val="600"/>
                        </a:spcBef>
                        <a:spcAft>
                          <a:spcPts val="600"/>
                        </a:spcAft>
                        <a:buNone/>
                      </a:pPr>
                      <a:r>
                        <a:rPr lang="en-US" sz="12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MH</a:t>
                      </a:r>
                      <a:endParaRPr lang="en-US" sz="12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43</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37</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8389834"/>
                  </a:ext>
                </a:extLst>
              </a:tr>
              <a:tr h="367260">
                <a:tc>
                  <a:txBody>
                    <a:bodyPr/>
                    <a:lstStyle/>
                    <a:p>
                      <a:pPr marL="0" marR="0" algn="ctr">
                        <a:lnSpc>
                          <a:spcPct val="116000"/>
                        </a:lnSpc>
                        <a:spcBef>
                          <a:spcPts val="600"/>
                        </a:spcBef>
                        <a:spcAft>
                          <a:spcPts val="600"/>
                        </a:spcAft>
                        <a:buNone/>
                      </a:pPr>
                      <a:r>
                        <a:rPr lang="en-US" sz="12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LW</a:t>
                      </a:r>
                      <a:endParaRPr lang="en-US" sz="12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39</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34</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extLst>
                  <a:ext uri="{0D108BD9-81ED-4DB2-BD59-A6C34878D82A}">
                    <a16:rowId xmlns:a16="http://schemas.microsoft.com/office/drawing/2014/main" val="22924721"/>
                  </a:ext>
                </a:extLst>
              </a:tr>
              <a:tr h="367260">
                <a:tc>
                  <a:txBody>
                    <a:bodyPr/>
                    <a:lstStyle/>
                    <a:p>
                      <a:pPr marL="0" marR="0" algn="ctr">
                        <a:lnSpc>
                          <a:spcPct val="116000"/>
                        </a:lnSpc>
                        <a:spcBef>
                          <a:spcPts val="600"/>
                        </a:spcBef>
                        <a:spcAft>
                          <a:spcPts val="600"/>
                        </a:spcAft>
                        <a:buNone/>
                      </a:pPr>
                      <a:r>
                        <a:rPr lang="en-US" sz="12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HBW</a:t>
                      </a:r>
                      <a:endParaRPr lang="en-US" sz="12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57</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47</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227211"/>
                  </a:ext>
                </a:extLst>
              </a:tr>
              <a:tr h="367260">
                <a:tc>
                  <a:txBody>
                    <a:bodyPr/>
                    <a:lstStyle/>
                    <a:p>
                      <a:pPr marL="0" marR="0" algn="ctr">
                        <a:lnSpc>
                          <a:spcPct val="116000"/>
                        </a:lnSpc>
                        <a:spcBef>
                          <a:spcPts val="600"/>
                        </a:spcBef>
                        <a:spcAft>
                          <a:spcPts val="600"/>
                        </a:spcAft>
                        <a:buNone/>
                      </a:pPr>
                      <a:r>
                        <a:rPr lang="en-US" sz="12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MG</a:t>
                      </a:r>
                      <a:endParaRPr lang="en-US" sz="12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6</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54</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53</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extLst>
                  <a:ext uri="{0D108BD9-81ED-4DB2-BD59-A6C34878D82A}">
                    <a16:rowId xmlns:a16="http://schemas.microsoft.com/office/drawing/2014/main" val="907511382"/>
                  </a:ext>
                </a:extLst>
              </a:tr>
              <a:tr h="367260">
                <a:tc>
                  <a:txBody>
                    <a:bodyPr/>
                    <a:lstStyle/>
                    <a:p>
                      <a:pPr marL="0" marR="0" algn="ctr">
                        <a:lnSpc>
                          <a:spcPct val="116000"/>
                        </a:lnSpc>
                        <a:spcBef>
                          <a:spcPts val="600"/>
                        </a:spcBef>
                        <a:spcAft>
                          <a:spcPts val="600"/>
                        </a:spcAft>
                        <a:buNone/>
                      </a:pPr>
                      <a:r>
                        <a:rPr lang="en-US" sz="12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IC</a:t>
                      </a:r>
                      <a:endParaRPr lang="en-US" sz="12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8</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91</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91</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38713"/>
                  </a:ext>
                </a:extLst>
              </a:tr>
              <a:tr h="367260">
                <a:tc>
                  <a:txBody>
                    <a:bodyPr/>
                    <a:lstStyle/>
                    <a:p>
                      <a:pPr marL="0" marR="0" algn="ctr">
                        <a:lnSpc>
                          <a:spcPct val="116000"/>
                        </a:lnSpc>
                        <a:spcBef>
                          <a:spcPts val="600"/>
                        </a:spcBef>
                        <a:spcAft>
                          <a:spcPts val="600"/>
                        </a:spcAft>
                        <a:buNone/>
                      </a:pPr>
                      <a:r>
                        <a:rPr lang="en-US" sz="1200" b="1">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Total</a:t>
                      </a:r>
                      <a:endParaRPr lang="en-US" sz="120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569"/>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36</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380</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tc>
                  <a:txBody>
                    <a:bodyPr/>
                    <a:lstStyle/>
                    <a:p>
                      <a:pPr marL="0" marR="0" algn="ctr">
                        <a:lnSpc>
                          <a:spcPct val="116000"/>
                        </a:lnSpc>
                        <a:spcBef>
                          <a:spcPts val="600"/>
                        </a:spcBef>
                        <a:spcAft>
                          <a:spcPts val="600"/>
                        </a:spcAft>
                        <a:buNone/>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350</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D0FF"/>
                    </a:solidFill>
                  </a:tcPr>
                </a:tc>
                <a:extLst>
                  <a:ext uri="{0D108BD9-81ED-4DB2-BD59-A6C34878D82A}">
                    <a16:rowId xmlns:a16="http://schemas.microsoft.com/office/drawing/2014/main" val="1352182788"/>
                  </a:ext>
                </a:extLst>
              </a:tr>
            </a:tbl>
          </a:graphicData>
        </a:graphic>
      </p:graphicFrame>
    </p:spTree>
    <p:extLst>
      <p:ext uri="{BB962C8B-B14F-4D97-AF65-F5344CB8AC3E}">
        <p14:creationId xmlns:p14="http://schemas.microsoft.com/office/powerpoint/2010/main" val="2833166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9DBE3-A43A-D65E-A456-44130F66E0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9785B9-08A4-02ED-E16D-099E966469A0}"/>
              </a:ext>
            </a:extLst>
          </p:cNvPr>
          <p:cNvSpPr>
            <a:spLocks noGrp="1"/>
          </p:cNvSpPr>
          <p:nvPr>
            <p:ph type="title"/>
          </p:nvPr>
        </p:nvSpPr>
        <p:spPr>
          <a:xfrm>
            <a:off x="1337187" y="306133"/>
            <a:ext cx="9517626" cy="686927"/>
          </a:xfrm>
        </p:spPr>
        <p:txBody>
          <a:bodyPr>
            <a:normAutofit/>
          </a:bodyPr>
          <a:lstStyle/>
          <a:p>
            <a:pPr algn="ctr"/>
            <a:r>
              <a:rPr lang="en-US" sz="3200" b="1" dirty="0"/>
              <a:t>Foundations Pilot Study</a:t>
            </a:r>
            <a:endParaRPr lang="en-US" sz="3200" b="1" dirty="0">
              <a:latin typeface="Seaford" panose="00000500000000000000" pitchFamily="2" charset="0"/>
            </a:endParaRPr>
          </a:p>
        </p:txBody>
      </p:sp>
      <p:sp>
        <p:nvSpPr>
          <p:cNvPr id="5" name="object 17">
            <a:extLst>
              <a:ext uri="{FF2B5EF4-FFF2-40B4-BE49-F238E27FC236}">
                <a16:creationId xmlns:a16="http://schemas.microsoft.com/office/drawing/2014/main" id="{86E92915-C840-604E-51B0-2DF57C92692E}"/>
              </a:ext>
            </a:extLst>
          </p:cNvPr>
          <p:cNvSpPr/>
          <p:nvPr/>
        </p:nvSpPr>
        <p:spPr>
          <a:xfrm flipV="1">
            <a:off x="198120" y="773624"/>
            <a:ext cx="11795760" cy="308326"/>
          </a:xfrm>
          <a:custGeom>
            <a:avLst/>
            <a:gdLst/>
            <a:ahLst/>
            <a:cxnLst/>
            <a:rect l="l" t="t" r="r" b="b"/>
            <a:pathLst>
              <a:path w="11692890">
                <a:moveTo>
                  <a:pt x="0" y="0"/>
                </a:moveTo>
                <a:lnTo>
                  <a:pt x="11692491" y="0"/>
                </a:lnTo>
              </a:path>
            </a:pathLst>
          </a:custGeom>
          <a:ln w="38298">
            <a:solidFill>
              <a:srgbClr val="F1AD02"/>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BDA71F44-73C9-F5A4-FEBA-6D9ABBDE8911}"/>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5EB7EB-F25D-50AF-A58D-DF0AD8530FEE}"/>
              </a:ext>
            </a:extLst>
          </p:cNvPr>
          <p:cNvPicPr>
            <a:picLocks noChangeAspect="1"/>
          </p:cNvPicPr>
          <p:nvPr/>
        </p:nvPicPr>
        <p:blipFill>
          <a:blip r:embed="rId2"/>
          <a:srcRect r="3858" b="2689"/>
          <a:stretch>
            <a:fillRect/>
          </a:stretch>
        </p:blipFill>
        <p:spPr>
          <a:xfrm>
            <a:off x="589545" y="1932211"/>
            <a:ext cx="5675514" cy="3840480"/>
          </a:xfrm>
          <a:prstGeom prst="rect">
            <a:avLst/>
          </a:prstGeom>
        </p:spPr>
      </p:pic>
      <p:pic>
        <p:nvPicPr>
          <p:cNvPr id="12" name="Picture 11">
            <a:extLst>
              <a:ext uri="{FF2B5EF4-FFF2-40B4-BE49-F238E27FC236}">
                <a16:creationId xmlns:a16="http://schemas.microsoft.com/office/drawing/2014/main" id="{C80D9EA8-A853-6389-6686-0A6ADD2DCDBC}"/>
              </a:ext>
            </a:extLst>
          </p:cNvPr>
          <p:cNvPicPr>
            <a:picLocks noChangeAspect="1"/>
          </p:cNvPicPr>
          <p:nvPr/>
        </p:nvPicPr>
        <p:blipFill>
          <a:blip r:embed="rId3"/>
          <a:srcRect r="19239" b="2393"/>
          <a:stretch>
            <a:fillRect/>
          </a:stretch>
        </p:blipFill>
        <p:spPr>
          <a:xfrm>
            <a:off x="6643384" y="1932211"/>
            <a:ext cx="4988395" cy="3840480"/>
          </a:xfrm>
          <a:prstGeom prst="rect">
            <a:avLst/>
          </a:prstGeom>
        </p:spPr>
      </p:pic>
    </p:spTree>
    <p:extLst>
      <p:ext uri="{BB962C8B-B14F-4D97-AF65-F5344CB8AC3E}">
        <p14:creationId xmlns:p14="http://schemas.microsoft.com/office/powerpoint/2010/main" val="1497356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12D64-B8C4-6D7A-3CF1-6297BD94C6C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86EE4EC-E6E0-6C78-DE38-C1A77ED10305}"/>
              </a:ext>
            </a:extLst>
          </p:cNvPr>
          <p:cNvSpPr/>
          <p:nvPr/>
        </p:nvSpPr>
        <p:spPr>
          <a:xfrm>
            <a:off x="181897" y="207813"/>
            <a:ext cx="11828207" cy="6442374"/>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B6A1F2E-1D79-75B6-66B5-744829CEB71D}"/>
              </a:ext>
            </a:extLst>
          </p:cNvPr>
          <p:cNvSpPr>
            <a:spLocks noGrp="1"/>
          </p:cNvSpPr>
          <p:nvPr>
            <p:ph type="title"/>
          </p:nvPr>
        </p:nvSpPr>
        <p:spPr>
          <a:xfrm>
            <a:off x="2246364" y="247141"/>
            <a:ext cx="7699272" cy="686927"/>
          </a:xfrm>
        </p:spPr>
        <p:txBody>
          <a:bodyPr>
            <a:normAutofit/>
          </a:bodyPr>
          <a:lstStyle/>
          <a:p>
            <a:pPr algn="ctr"/>
            <a:r>
              <a:rPr lang="en-US" sz="2800" b="1" dirty="0">
                <a:latin typeface="Seaford" panose="00000500000000000000" pitchFamily="2" charset="0"/>
              </a:rPr>
              <a:t>What Teachers Say About Their Coach</a:t>
            </a:r>
          </a:p>
        </p:txBody>
      </p:sp>
      <p:sp>
        <p:nvSpPr>
          <p:cNvPr id="5" name="object 17">
            <a:extLst>
              <a:ext uri="{FF2B5EF4-FFF2-40B4-BE49-F238E27FC236}">
                <a16:creationId xmlns:a16="http://schemas.microsoft.com/office/drawing/2014/main" id="{9402866F-ACAA-C14A-6C6F-CCD35A7FCD17}"/>
              </a:ext>
            </a:extLst>
          </p:cNvPr>
          <p:cNvSpPr/>
          <p:nvPr/>
        </p:nvSpPr>
        <p:spPr>
          <a:xfrm flipV="1">
            <a:off x="198120" y="665472"/>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8" name="TextBox 7">
            <a:extLst>
              <a:ext uri="{FF2B5EF4-FFF2-40B4-BE49-F238E27FC236}">
                <a16:creationId xmlns:a16="http://schemas.microsoft.com/office/drawing/2014/main" id="{CEBF9160-7A06-BDFB-A4E4-D086805CE461}"/>
              </a:ext>
            </a:extLst>
          </p:cNvPr>
          <p:cNvSpPr txBox="1"/>
          <p:nvPr/>
        </p:nvSpPr>
        <p:spPr>
          <a:xfrm>
            <a:off x="392839" y="1431457"/>
            <a:ext cx="566008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000000"/>
              </a:buClr>
              <a:buFont typeface="Arial"/>
              <a:buNone/>
            </a:pPr>
            <a:r>
              <a:rPr lang="en-US" kern="0" dirty="0">
                <a:solidFill>
                  <a:srgbClr val="2A3880"/>
                </a:solidFill>
                <a:latin typeface="+mj-lt"/>
                <a:cs typeface="Arial"/>
                <a:sym typeface="Arial"/>
              </a:rPr>
              <a:t>"I know </a:t>
            </a:r>
            <a:r>
              <a:rPr lang="en-US" kern="0" dirty="0">
                <a:solidFill>
                  <a:srgbClr val="E8000E"/>
                </a:solidFill>
                <a:latin typeface="+mj-lt"/>
                <a:cs typeface="Arial"/>
                <a:sym typeface="Arial"/>
              </a:rPr>
              <a:t>my coach cares about me</a:t>
            </a:r>
            <a:r>
              <a:rPr lang="en-US" kern="0" dirty="0">
                <a:solidFill>
                  <a:srgbClr val="2A3880"/>
                </a:solidFill>
                <a:latin typeface="+mj-lt"/>
                <a:cs typeface="Arial"/>
                <a:sym typeface="Arial"/>
              </a:rPr>
              <a:t>. She blew up my email when I missed a zoom call (forgot to put it in my calendar). She was worried something happened to me. Her messages reminded me of a worried mom. This made me feel like I wasn’t something on her to do list for the week. It showed she truly cares."</a:t>
            </a:r>
          </a:p>
          <a:p>
            <a:pPr>
              <a:buClr>
                <a:srgbClr val="000000"/>
              </a:buClr>
              <a:buFont typeface="Arial"/>
              <a:buNone/>
            </a:pPr>
            <a:endParaRPr lang="en-US" kern="0" dirty="0">
              <a:solidFill>
                <a:srgbClr val="212121"/>
              </a:solidFill>
              <a:latin typeface="+mj-lt"/>
              <a:cs typeface="Arial"/>
              <a:sym typeface="Arial"/>
            </a:endParaRPr>
          </a:p>
          <a:p>
            <a:pPr>
              <a:buClr>
                <a:srgbClr val="000000"/>
              </a:buClr>
              <a:buFont typeface="Arial"/>
              <a:buNone/>
            </a:pPr>
            <a:r>
              <a:rPr lang="en-US" kern="0" dirty="0">
                <a:solidFill>
                  <a:srgbClr val="2A3880"/>
                </a:solidFill>
                <a:latin typeface="+mj-lt"/>
                <a:cs typeface="Arial"/>
                <a:sym typeface="Arial"/>
              </a:rPr>
              <a:t>"</a:t>
            </a:r>
            <a:r>
              <a:rPr lang="en-US" kern="0" dirty="0">
                <a:solidFill>
                  <a:srgbClr val="E8000E"/>
                </a:solidFill>
                <a:latin typeface="+mj-lt"/>
                <a:cs typeface="Arial"/>
                <a:sym typeface="Arial"/>
              </a:rPr>
              <a:t>My coach is very knowledgeable and accommodating</a:t>
            </a:r>
            <a:r>
              <a:rPr lang="en-US" kern="0" dirty="0">
                <a:solidFill>
                  <a:srgbClr val="212121"/>
                </a:solidFill>
                <a:latin typeface="+mj-lt"/>
                <a:cs typeface="Arial"/>
                <a:sym typeface="Arial"/>
              </a:rPr>
              <a:t>. </a:t>
            </a:r>
            <a:r>
              <a:rPr lang="en-US" kern="0" dirty="0">
                <a:solidFill>
                  <a:srgbClr val="2A3880"/>
                </a:solidFill>
                <a:latin typeface="+mj-lt"/>
                <a:cs typeface="Arial"/>
                <a:sym typeface="Arial"/>
              </a:rPr>
              <a:t>We have set goals and with her support I believe I can get them done during this busy time."</a:t>
            </a:r>
          </a:p>
          <a:p>
            <a:pPr>
              <a:buClr>
                <a:srgbClr val="000000"/>
              </a:buClr>
              <a:buFont typeface="Arial"/>
              <a:buNone/>
            </a:pPr>
            <a:endParaRPr lang="en-US" kern="0" dirty="0">
              <a:solidFill>
                <a:srgbClr val="212121"/>
              </a:solidFill>
              <a:latin typeface="+mj-lt"/>
              <a:cs typeface="Arial"/>
              <a:sym typeface="Arial"/>
            </a:endParaRPr>
          </a:p>
          <a:p>
            <a:pPr>
              <a:buClr>
                <a:srgbClr val="000000"/>
              </a:buClr>
              <a:buFont typeface="Arial"/>
              <a:buNone/>
            </a:pPr>
            <a:r>
              <a:rPr lang="en-US" kern="0" dirty="0">
                <a:solidFill>
                  <a:srgbClr val="2A3880"/>
                </a:solidFill>
                <a:latin typeface="+mj-lt"/>
                <a:cs typeface="Arial"/>
                <a:sym typeface="Arial"/>
              </a:rPr>
              <a:t>"I appreciate how my coach can </a:t>
            </a:r>
            <a:r>
              <a:rPr lang="en-US" kern="0" dirty="0">
                <a:solidFill>
                  <a:srgbClr val="E8000E"/>
                </a:solidFill>
                <a:latin typeface="+mj-lt"/>
                <a:cs typeface="Arial"/>
                <a:sym typeface="Arial"/>
              </a:rPr>
              <a:t>tailor her support to my position outside the classroom</a:t>
            </a:r>
            <a:r>
              <a:rPr lang="en-US" kern="0" dirty="0">
                <a:solidFill>
                  <a:srgbClr val="2A3880"/>
                </a:solidFill>
                <a:latin typeface="+mj-lt"/>
                <a:cs typeface="Arial"/>
                <a:sym typeface="Arial"/>
              </a:rPr>
              <a:t>."</a:t>
            </a:r>
          </a:p>
          <a:p>
            <a:pPr>
              <a:buClr>
                <a:srgbClr val="000000"/>
              </a:buClr>
              <a:buFont typeface="Arial"/>
              <a:buNone/>
            </a:pPr>
            <a:endParaRPr lang="en-US" kern="0" dirty="0">
              <a:solidFill>
                <a:srgbClr val="212121"/>
              </a:solidFill>
              <a:latin typeface="+mj-lt"/>
              <a:cs typeface="Arial"/>
              <a:sym typeface="Arial"/>
            </a:endParaRPr>
          </a:p>
          <a:p>
            <a:pPr>
              <a:buClr>
                <a:srgbClr val="000000"/>
              </a:buClr>
              <a:buFont typeface="Arial"/>
              <a:buNone/>
            </a:pPr>
            <a:r>
              <a:rPr lang="en-US" kern="0" dirty="0">
                <a:solidFill>
                  <a:srgbClr val="2A3880"/>
                </a:solidFill>
                <a:latin typeface="+mj-lt"/>
                <a:cs typeface="Arial"/>
                <a:sym typeface="Arial"/>
              </a:rPr>
              <a:t>"Meeting with my coach is the </a:t>
            </a:r>
            <a:r>
              <a:rPr lang="en-US" kern="0" dirty="0">
                <a:solidFill>
                  <a:srgbClr val="E8000E"/>
                </a:solidFill>
                <a:latin typeface="+mj-lt"/>
                <a:cs typeface="Arial"/>
                <a:sym typeface="Arial"/>
              </a:rPr>
              <a:t>highlight of my week</a:t>
            </a:r>
            <a:r>
              <a:rPr lang="en-US" kern="0" dirty="0">
                <a:solidFill>
                  <a:srgbClr val="212121"/>
                </a:solidFill>
                <a:latin typeface="+mj-lt"/>
                <a:cs typeface="Arial"/>
                <a:sym typeface="Arial"/>
              </a:rPr>
              <a:t>."</a:t>
            </a:r>
          </a:p>
          <a:p>
            <a:pPr>
              <a:buClr>
                <a:srgbClr val="000000"/>
              </a:buClr>
              <a:buFont typeface="Arial"/>
              <a:buNone/>
            </a:pPr>
            <a:endParaRPr lang="en-US" kern="0" dirty="0">
              <a:solidFill>
                <a:srgbClr val="212121"/>
              </a:solidFill>
              <a:latin typeface="+mj-lt"/>
              <a:cs typeface="Arial"/>
              <a:sym typeface="Arial"/>
            </a:endParaRPr>
          </a:p>
          <a:p>
            <a:pPr>
              <a:buClr>
                <a:srgbClr val="000000"/>
              </a:buClr>
              <a:buFont typeface="Arial"/>
              <a:buNone/>
            </a:pPr>
            <a:r>
              <a:rPr lang="en-US" kern="0" dirty="0">
                <a:solidFill>
                  <a:srgbClr val="2A3880"/>
                </a:solidFill>
                <a:latin typeface="+mj-lt"/>
                <a:cs typeface="Arial"/>
                <a:sym typeface="Arial"/>
              </a:rPr>
              <a:t>"I feel like </a:t>
            </a:r>
            <a:r>
              <a:rPr lang="en-US" kern="0" dirty="0">
                <a:solidFill>
                  <a:srgbClr val="E8000E"/>
                </a:solidFill>
                <a:latin typeface="+mj-lt"/>
                <a:cs typeface="Arial"/>
                <a:sym typeface="Arial"/>
              </a:rPr>
              <a:t>my coach and I were made for each other</a:t>
            </a:r>
            <a:r>
              <a:rPr lang="en-US" kern="0" dirty="0">
                <a:solidFill>
                  <a:srgbClr val="212121"/>
                </a:solidFill>
                <a:latin typeface="+mj-lt"/>
                <a:cs typeface="Arial"/>
                <a:sym typeface="Arial"/>
              </a:rPr>
              <a:t>."</a:t>
            </a:r>
          </a:p>
        </p:txBody>
      </p:sp>
      <p:pic>
        <p:nvPicPr>
          <p:cNvPr id="9" name="Picture 8" descr="A close up of words&#10;&#10;AI-generated content may be incorrect.">
            <a:extLst>
              <a:ext uri="{FF2B5EF4-FFF2-40B4-BE49-F238E27FC236}">
                <a16:creationId xmlns:a16="http://schemas.microsoft.com/office/drawing/2014/main" id="{EFAC3E99-5B7C-6961-AB12-09A2E9B50B7A}"/>
              </a:ext>
            </a:extLst>
          </p:cNvPr>
          <p:cNvPicPr>
            <a:picLocks noChangeAspect="1"/>
          </p:cNvPicPr>
          <p:nvPr/>
        </p:nvPicPr>
        <p:blipFill>
          <a:blip r:embed="rId2"/>
          <a:srcRect t="-208" r="-1166" b="2381"/>
          <a:stretch>
            <a:fillRect/>
          </a:stretch>
        </p:blipFill>
        <p:spPr>
          <a:xfrm>
            <a:off x="6139076" y="2078908"/>
            <a:ext cx="5660085" cy="2700184"/>
          </a:xfrm>
          <a:prstGeom prst="rect">
            <a:avLst/>
          </a:prstGeom>
        </p:spPr>
      </p:pic>
    </p:spTree>
    <p:extLst>
      <p:ext uri="{BB962C8B-B14F-4D97-AF65-F5344CB8AC3E}">
        <p14:creationId xmlns:p14="http://schemas.microsoft.com/office/powerpoint/2010/main" val="582053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48D02-D5ED-DC12-D39E-706863BCBE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DF0711B-DCBF-2CF2-6414-16365137B4C6}"/>
              </a:ext>
            </a:extLst>
          </p:cNvPr>
          <p:cNvSpPr/>
          <p:nvPr/>
        </p:nvSpPr>
        <p:spPr>
          <a:xfrm>
            <a:off x="0" y="0"/>
            <a:ext cx="457200" cy="2286000"/>
          </a:xfrm>
          <a:prstGeom prst="rect">
            <a:avLst/>
          </a:prstGeom>
          <a:solidFill>
            <a:srgbClr val="6ED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599E9CF-2E58-82CA-267A-147E6E4FC4C6}"/>
              </a:ext>
            </a:extLst>
          </p:cNvPr>
          <p:cNvSpPr/>
          <p:nvPr/>
        </p:nvSpPr>
        <p:spPr>
          <a:xfrm>
            <a:off x="0" y="2284817"/>
            <a:ext cx="457200" cy="2286000"/>
          </a:xfrm>
          <a:prstGeom prst="rect">
            <a:avLst/>
          </a:prstGeom>
          <a:solidFill>
            <a:srgbClr val="0025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C1CED9-49E6-EE7A-BF96-AE80F6D6EFD2}"/>
              </a:ext>
            </a:extLst>
          </p:cNvPr>
          <p:cNvSpPr/>
          <p:nvPr/>
        </p:nvSpPr>
        <p:spPr>
          <a:xfrm>
            <a:off x="0" y="4572000"/>
            <a:ext cx="457200" cy="2286000"/>
          </a:xfrm>
          <a:prstGeom prst="rect">
            <a:avLst/>
          </a:prstGeom>
          <a:solidFill>
            <a:srgbClr val="F1A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31F18E0F-61E6-6262-22D2-1A137147D7CF}"/>
              </a:ext>
            </a:extLst>
          </p:cNvPr>
          <p:cNvSpPr>
            <a:spLocks noGrp="1"/>
          </p:cNvSpPr>
          <p:nvPr>
            <p:ph type="title"/>
          </p:nvPr>
        </p:nvSpPr>
        <p:spPr>
          <a:xfrm>
            <a:off x="2157874" y="35911"/>
            <a:ext cx="7876253" cy="686927"/>
          </a:xfrm>
        </p:spPr>
        <p:txBody>
          <a:bodyPr>
            <a:normAutofit fontScale="90000"/>
          </a:bodyPr>
          <a:lstStyle/>
          <a:p>
            <a:pPr algn="ctr"/>
            <a:r>
              <a:rPr lang="en-US" sz="3200" b="1" dirty="0"/>
              <a:t>Foundations Pilot Study: Recommendations</a:t>
            </a:r>
            <a:endParaRPr lang="en-US" sz="3200" b="1" dirty="0">
              <a:latin typeface="Seaford" panose="00000500000000000000" pitchFamily="2" charset="0"/>
            </a:endParaRPr>
          </a:p>
        </p:txBody>
      </p:sp>
      <p:sp>
        <p:nvSpPr>
          <p:cNvPr id="20" name="object 17">
            <a:extLst>
              <a:ext uri="{FF2B5EF4-FFF2-40B4-BE49-F238E27FC236}">
                <a16:creationId xmlns:a16="http://schemas.microsoft.com/office/drawing/2014/main" id="{3585669D-5720-EC29-5D62-5C07C121E0BC}"/>
              </a:ext>
            </a:extLst>
          </p:cNvPr>
          <p:cNvSpPr/>
          <p:nvPr/>
        </p:nvSpPr>
        <p:spPr>
          <a:xfrm flipV="1">
            <a:off x="394760" y="473902"/>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TextBox 5">
            <a:extLst>
              <a:ext uri="{FF2B5EF4-FFF2-40B4-BE49-F238E27FC236}">
                <a16:creationId xmlns:a16="http://schemas.microsoft.com/office/drawing/2014/main" id="{454B559D-FCE7-FA78-618F-39F2A31AA823}"/>
              </a:ext>
            </a:extLst>
          </p:cNvPr>
          <p:cNvSpPr txBox="1"/>
          <p:nvPr/>
        </p:nvSpPr>
        <p:spPr>
          <a:xfrm>
            <a:off x="694598" y="1256130"/>
            <a:ext cx="7216025" cy="4508927"/>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2200" dirty="0">
                <a:solidFill>
                  <a:srgbClr val="002569"/>
                </a:solidFill>
                <a:latin typeface="+mj-lt"/>
              </a:rPr>
              <a:t>Findings should be shared with Foundations Pilot Coaches and Foundations Coaches throughout the state.</a:t>
            </a:r>
          </a:p>
          <a:p>
            <a:pPr marL="285750" indent="-285750">
              <a:spcBef>
                <a:spcPts val="1800"/>
              </a:spcBef>
              <a:buFont typeface="Arial" panose="020B0604020202020204" pitchFamily="34" charset="0"/>
              <a:buChar char="•"/>
            </a:pPr>
            <a:r>
              <a:rPr lang="en-US" sz="2200" dirty="0">
                <a:solidFill>
                  <a:srgbClr val="002569"/>
                </a:solidFill>
                <a:latin typeface="+mj-lt"/>
              </a:rPr>
              <a:t>Teachers should have regular access to guidance and support for analyzing and using data to inform their literacy instruction.</a:t>
            </a:r>
          </a:p>
          <a:p>
            <a:pPr marL="285750" indent="-285750">
              <a:spcBef>
                <a:spcPts val="1800"/>
              </a:spcBef>
              <a:buFont typeface="Arial" panose="020B0604020202020204" pitchFamily="34" charset="0"/>
              <a:buChar char="•"/>
            </a:pPr>
            <a:r>
              <a:rPr lang="en-US" sz="2200" dirty="0">
                <a:solidFill>
                  <a:srgbClr val="002569"/>
                </a:solidFill>
                <a:latin typeface="+mj-lt"/>
              </a:rPr>
              <a:t>The Foundations Course and coaching should provide comprehensive and interconnected literacy instruction.</a:t>
            </a:r>
          </a:p>
          <a:p>
            <a:pPr marL="285750" indent="-285750">
              <a:spcBef>
                <a:spcPts val="1800"/>
              </a:spcBef>
              <a:buFont typeface="Arial" panose="020B0604020202020204" pitchFamily="34" charset="0"/>
              <a:buChar char="•"/>
            </a:pPr>
            <a:r>
              <a:rPr lang="en-US" sz="2200" dirty="0">
                <a:solidFill>
                  <a:srgbClr val="002569"/>
                </a:solidFill>
                <a:latin typeface="+mj-lt"/>
              </a:rPr>
              <a:t>Foundations courses are best implemented with experienced educators participating during a regular school term.</a:t>
            </a:r>
          </a:p>
        </p:txBody>
      </p:sp>
      <p:sp>
        <p:nvSpPr>
          <p:cNvPr id="4" name="TextBox 3">
            <a:extLst>
              <a:ext uri="{FF2B5EF4-FFF2-40B4-BE49-F238E27FC236}">
                <a16:creationId xmlns:a16="http://schemas.microsoft.com/office/drawing/2014/main" id="{C0A7102E-46EA-BDF3-2FF3-CCB63646815D}"/>
              </a:ext>
            </a:extLst>
          </p:cNvPr>
          <p:cNvSpPr txBox="1"/>
          <p:nvPr/>
        </p:nvSpPr>
        <p:spPr>
          <a:xfrm>
            <a:off x="8164537" y="1848599"/>
            <a:ext cx="3739180" cy="3323987"/>
          </a:xfrm>
          <a:prstGeom prst="rect">
            <a:avLst/>
          </a:prstGeom>
          <a:solidFill>
            <a:schemeClr val="accent2">
              <a:lumMod val="20000"/>
              <a:lumOff val="80000"/>
            </a:schemeClr>
          </a:solidFill>
        </p:spPr>
        <p:txBody>
          <a:bodyPr wrap="square" rtlCol="0">
            <a:spAutoFit/>
          </a:bodyPr>
          <a:lstStyle/>
          <a:p>
            <a:pPr algn="ctr"/>
            <a:r>
              <a:rPr lang="en-US" sz="2400" b="1" dirty="0"/>
              <a:t>Activities Currently Underway:</a:t>
            </a:r>
          </a:p>
          <a:p>
            <a:endParaRPr lang="en-US" sz="2400" b="1" dirty="0"/>
          </a:p>
          <a:p>
            <a:pPr marL="285750" indent="-285750">
              <a:buFont typeface="Arial" panose="020B0604020202020204" pitchFamily="34" charset="0"/>
              <a:buChar char="•"/>
            </a:pPr>
            <a:r>
              <a:rPr lang="en-US" sz="2400" dirty="0"/>
              <a:t>Work with KBOR Office of Literacy to determine whether and how recommendations should be addressed.</a:t>
            </a:r>
          </a:p>
          <a:p>
            <a:endParaRPr lang="en-US" b="1" dirty="0"/>
          </a:p>
        </p:txBody>
      </p:sp>
    </p:spTree>
    <p:extLst>
      <p:ext uri="{BB962C8B-B14F-4D97-AF65-F5344CB8AC3E}">
        <p14:creationId xmlns:p14="http://schemas.microsoft.com/office/powerpoint/2010/main" val="2789459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095EA-2E74-E564-237D-0F9A31D3FC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EA79E31-CA22-DCFE-F2BD-4F0FB5436B04}"/>
              </a:ext>
            </a:extLst>
          </p:cNvPr>
          <p:cNvSpPr/>
          <p:nvPr/>
        </p:nvSpPr>
        <p:spPr>
          <a:xfrm>
            <a:off x="15240" y="4471516"/>
            <a:ext cx="12161520" cy="23864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17">
            <a:extLst>
              <a:ext uri="{FF2B5EF4-FFF2-40B4-BE49-F238E27FC236}">
                <a16:creationId xmlns:a16="http://schemas.microsoft.com/office/drawing/2014/main" id="{C9FC461D-4C70-50E3-9388-D0B751F2719E}"/>
              </a:ext>
            </a:extLst>
          </p:cNvPr>
          <p:cNvSpPr/>
          <p:nvPr/>
        </p:nvSpPr>
        <p:spPr>
          <a:xfrm rot="5400000" flipV="1">
            <a:off x="8611917" y="3252604"/>
            <a:ext cx="6583680" cy="339629"/>
          </a:xfrm>
          <a:custGeom>
            <a:avLst/>
            <a:gdLst/>
            <a:ahLst/>
            <a:cxnLst/>
            <a:rect l="l" t="t" r="r" b="b"/>
            <a:pathLst>
              <a:path w="11692890">
                <a:moveTo>
                  <a:pt x="0" y="0"/>
                </a:moveTo>
                <a:lnTo>
                  <a:pt x="11692491" y="0"/>
                </a:ln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sp>
        <p:nvSpPr>
          <p:cNvPr id="3" name="Title 1">
            <a:extLst>
              <a:ext uri="{FF2B5EF4-FFF2-40B4-BE49-F238E27FC236}">
                <a16:creationId xmlns:a16="http://schemas.microsoft.com/office/drawing/2014/main" id="{29070E86-7299-C4C6-8FC0-A1439E1AAE1F}"/>
              </a:ext>
            </a:extLst>
          </p:cNvPr>
          <p:cNvSpPr>
            <a:spLocks noGrp="1"/>
          </p:cNvSpPr>
          <p:nvPr>
            <p:ph type="title"/>
          </p:nvPr>
        </p:nvSpPr>
        <p:spPr>
          <a:xfrm>
            <a:off x="4685104" y="1904202"/>
            <a:ext cx="5991836" cy="728587"/>
          </a:xfrm>
        </p:spPr>
        <p:txBody>
          <a:bodyPr vert="horz" lIns="91440" tIns="45720" rIns="91440" bIns="45720" rtlCol="0" anchor="b">
            <a:normAutofit/>
          </a:bodyPr>
          <a:lstStyle/>
          <a:p>
            <a:pPr algn="ctr"/>
            <a:r>
              <a:rPr lang="en-US" sz="4400" b="1" kern="1200" dirty="0">
                <a:solidFill>
                  <a:schemeClr val="tx1"/>
                </a:solidFill>
                <a:latin typeface="Seaford" panose="00000500000000000000" pitchFamily="2" charset="0"/>
              </a:rPr>
              <a:t>FUTURE DIRECTIONS</a:t>
            </a:r>
            <a:endParaRPr lang="en-US" sz="4400" kern="1200" dirty="0">
              <a:solidFill>
                <a:schemeClr val="tx1"/>
              </a:solidFill>
              <a:latin typeface="Seaford" panose="00000500000000000000" pitchFamily="2" charset="0"/>
            </a:endParaRPr>
          </a:p>
        </p:txBody>
      </p:sp>
      <p:pic>
        <p:nvPicPr>
          <p:cNvPr id="4" name="Graphic 3" descr="Map compass with solid fill">
            <a:extLst>
              <a:ext uri="{FF2B5EF4-FFF2-40B4-BE49-F238E27FC236}">
                <a16:creationId xmlns:a16="http://schemas.microsoft.com/office/drawing/2014/main" id="{C48C1AC1-7B54-D04E-4FEB-57483847B9F7}"/>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885343" y="897117"/>
            <a:ext cx="2742759" cy="2742759"/>
          </a:xfrm>
          <a:prstGeom prst="rect">
            <a:avLst/>
          </a:prstGeom>
        </p:spPr>
      </p:pic>
    </p:spTree>
    <p:extLst>
      <p:ext uri="{BB962C8B-B14F-4D97-AF65-F5344CB8AC3E}">
        <p14:creationId xmlns:p14="http://schemas.microsoft.com/office/powerpoint/2010/main" val="663483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38284-BD27-E064-A62F-CCEA136787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4C66F9-8E5F-A24C-2F88-690E1A693645}"/>
              </a:ext>
            </a:extLst>
          </p:cNvPr>
          <p:cNvSpPr/>
          <p:nvPr/>
        </p:nvSpPr>
        <p:spPr>
          <a:xfrm>
            <a:off x="0" y="0"/>
            <a:ext cx="457200" cy="2286000"/>
          </a:xfrm>
          <a:prstGeom prst="rect">
            <a:avLst/>
          </a:prstGeom>
          <a:solidFill>
            <a:srgbClr val="6ED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1C37506-135B-16C1-12AE-E193023BD9E9}"/>
              </a:ext>
            </a:extLst>
          </p:cNvPr>
          <p:cNvSpPr/>
          <p:nvPr/>
        </p:nvSpPr>
        <p:spPr>
          <a:xfrm>
            <a:off x="0" y="2284817"/>
            <a:ext cx="457200" cy="2286000"/>
          </a:xfrm>
          <a:prstGeom prst="rect">
            <a:avLst/>
          </a:prstGeom>
          <a:solidFill>
            <a:srgbClr val="0025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0EC8BC-0565-BAB7-A707-EF0CEB9C6D1E}"/>
              </a:ext>
            </a:extLst>
          </p:cNvPr>
          <p:cNvSpPr/>
          <p:nvPr/>
        </p:nvSpPr>
        <p:spPr>
          <a:xfrm>
            <a:off x="0" y="4572000"/>
            <a:ext cx="457200" cy="2286000"/>
          </a:xfrm>
          <a:prstGeom prst="rect">
            <a:avLst/>
          </a:prstGeom>
          <a:solidFill>
            <a:srgbClr val="F1A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C84E41D-5AD7-96DD-C8D2-416BE820C8C6}"/>
              </a:ext>
            </a:extLst>
          </p:cNvPr>
          <p:cNvSpPr>
            <a:spLocks noGrp="1"/>
          </p:cNvSpPr>
          <p:nvPr>
            <p:ph type="title"/>
          </p:nvPr>
        </p:nvSpPr>
        <p:spPr>
          <a:xfrm>
            <a:off x="2157874" y="45743"/>
            <a:ext cx="7876253" cy="686927"/>
          </a:xfrm>
        </p:spPr>
        <p:txBody>
          <a:bodyPr>
            <a:normAutofit/>
          </a:bodyPr>
          <a:lstStyle/>
          <a:p>
            <a:pPr algn="ctr"/>
            <a:r>
              <a:rPr lang="en-US" sz="3200" b="1" dirty="0">
                <a:latin typeface="Seaford" panose="00000500000000000000" pitchFamily="2" charset="0"/>
              </a:rPr>
              <a:t>Next Steps</a:t>
            </a:r>
          </a:p>
        </p:txBody>
      </p:sp>
      <p:sp>
        <p:nvSpPr>
          <p:cNvPr id="20" name="object 17">
            <a:extLst>
              <a:ext uri="{FF2B5EF4-FFF2-40B4-BE49-F238E27FC236}">
                <a16:creationId xmlns:a16="http://schemas.microsoft.com/office/drawing/2014/main" id="{E31089BE-1DFD-3DC9-BF30-6988F44C3AA8}"/>
              </a:ext>
            </a:extLst>
          </p:cNvPr>
          <p:cNvSpPr/>
          <p:nvPr/>
        </p:nvSpPr>
        <p:spPr>
          <a:xfrm flipV="1">
            <a:off x="394760" y="464070"/>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TextBox 5">
            <a:extLst>
              <a:ext uri="{FF2B5EF4-FFF2-40B4-BE49-F238E27FC236}">
                <a16:creationId xmlns:a16="http://schemas.microsoft.com/office/drawing/2014/main" id="{147EA344-AC04-EA21-82CE-3F26B5F8FC19}"/>
              </a:ext>
            </a:extLst>
          </p:cNvPr>
          <p:cNvSpPr txBox="1"/>
          <p:nvPr/>
        </p:nvSpPr>
        <p:spPr>
          <a:xfrm>
            <a:off x="1482206" y="1143000"/>
            <a:ext cx="9601200" cy="5080750"/>
          </a:xfrm>
          <a:prstGeom prst="rect">
            <a:avLst/>
          </a:prstGeom>
          <a:noFill/>
        </p:spPr>
        <p:txBody>
          <a:bodyPr wrap="square">
            <a:spAutoFit/>
          </a:bodyPr>
          <a:lstStyle/>
          <a:p>
            <a:pPr marL="342900" marR="0" lvl="0" indent="-342900" algn="just">
              <a:lnSpc>
                <a:spcPct val="115000"/>
              </a:lnSpc>
              <a:spcAft>
                <a:spcPts val="1200"/>
              </a:spcAft>
              <a:buFont typeface="Symbol" panose="05050102010706020507" pitchFamily="18" charset="2"/>
              <a:buChar char=""/>
            </a:pPr>
            <a:r>
              <a:rPr lang="en-US" sz="1600" dirty="0">
                <a:effectLst/>
                <a:latin typeface="+mj-lt"/>
                <a:ea typeface="MS Mincho" panose="02020609040205080304" pitchFamily="49" charset="-128"/>
                <a:cs typeface="Arial" panose="020B0604020202020204" pitchFamily="34" charset="0"/>
              </a:rPr>
              <a:t>Produce and disseminate publications of year 1 findings to </a:t>
            </a:r>
            <a:r>
              <a:rPr lang="en-US" sz="1600" b="1" dirty="0">
                <a:solidFill>
                  <a:srgbClr val="002569"/>
                </a:solidFill>
                <a:effectLst/>
                <a:latin typeface="+mj-lt"/>
                <a:ea typeface="MS Mincho" panose="02020609040205080304" pitchFamily="49" charset="-128"/>
                <a:cs typeface="Arial" panose="020B0604020202020204" pitchFamily="34" charset="0"/>
              </a:rPr>
              <a:t>support future funding and programming requests</a:t>
            </a:r>
            <a:r>
              <a:rPr lang="en-US" sz="1600" dirty="0">
                <a:effectLst/>
                <a:latin typeface="+mj-lt"/>
                <a:ea typeface="MS Mincho" panose="02020609040205080304" pitchFamily="49" charset="-128"/>
                <a:cs typeface="Arial" panose="020B0604020202020204" pitchFamily="34" charset="0"/>
              </a:rPr>
              <a:t> by the KBOR Office of Literacy, and to inform literacy support services provided by Regent universities, school districts, and other organizations with literacy initiatives.</a:t>
            </a:r>
          </a:p>
          <a:p>
            <a:pPr marL="342900" marR="0" lvl="0" indent="-342900" algn="just">
              <a:lnSpc>
                <a:spcPct val="115000"/>
              </a:lnSpc>
              <a:spcAft>
                <a:spcPts val="1200"/>
              </a:spcAft>
              <a:buFont typeface="Symbol" panose="05050102010706020507" pitchFamily="18" charset="2"/>
              <a:buChar char=""/>
            </a:pPr>
            <a:r>
              <a:rPr lang="en-US" sz="1600" dirty="0">
                <a:effectLst/>
                <a:latin typeface="+mj-lt"/>
                <a:ea typeface="MS Mincho" panose="02020609040205080304" pitchFamily="49" charset="-128"/>
                <a:cs typeface="Arial" panose="020B0604020202020204" pitchFamily="34" charset="0"/>
              </a:rPr>
              <a:t>Work with the L7 team of higher education literacy experts to inform changes to the lesson plan/performance assessment.</a:t>
            </a:r>
          </a:p>
          <a:p>
            <a:pPr marL="342900" marR="0" lvl="0" indent="-342900" algn="just">
              <a:lnSpc>
                <a:spcPct val="115000"/>
              </a:lnSpc>
              <a:spcAft>
                <a:spcPts val="1200"/>
              </a:spcAft>
              <a:buFont typeface="Symbol" panose="05050102010706020507" pitchFamily="18" charset="2"/>
              <a:buChar char=""/>
            </a:pPr>
            <a:r>
              <a:rPr lang="en-US" sz="1600" dirty="0">
                <a:effectLst/>
                <a:latin typeface="+mj-lt"/>
                <a:ea typeface="MS Mincho" panose="02020609040205080304" pitchFamily="49" charset="-128"/>
                <a:cs typeface="Arial" panose="020B0604020202020204" pitchFamily="34" charset="0"/>
              </a:rPr>
              <a:t>Continue gathering, analyzing, and ultimately disseminate evidence of validity and reliability for the </a:t>
            </a:r>
            <a:r>
              <a:rPr lang="en-US" sz="1600" b="1" dirty="0">
                <a:solidFill>
                  <a:srgbClr val="002569"/>
                </a:solidFill>
                <a:effectLst/>
                <a:latin typeface="+mj-lt"/>
                <a:ea typeface="MS Mincho" panose="02020609040205080304" pitchFamily="49" charset="-128"/>
                <a:cs typeface="Arial" panose="020B0604020202020204" pitchFamily="34" charset="0"/>
              </a:rPr>
              <a:t>Structured Literacy Infrastructure Readiness Tool</a:t>
            </a:r>
            <a:r>
              <a:rPr lang="en-US" sz="1600" dirty="0">
                <a:effectLst/>
                <a:latin typeface="+mj-lt"/>
                <a:ea typeface="MS Mincho" panose="02020609040205080304" pitchFamily="49" charset="-128"/>
                <a:cs typeface="Arial" panose="020B0604020202020204" pitchFamily="34" charset="0"/>
              </a:rPr>
              <a:t> to advance the science of reading in schools and districts.</a:t>
            </a:r>
          </a:p>
          <a:p>
            <a:pPr marL="342900" marR="0" lvl="0" indent="-342900" algn="just">
              <a:lnSpc>
                <a:spcPct val="115000"/>
              </a:lnSpc>
              <a:spcAft>
                <a:spcPts val="1200"/>
              </a:spcAft>
              <a:buFont typeface="Symbol" panose="05050102010706020507" pitchFamily="18" charset="2"/>
              <a:buChar char=""/>
            </a:pPr>
            <a:r>
              <a:rPr lang="en-US" sz="1600" dirty="0">
                <a:effectLst/>
                <a:latin typeface="+mj-lt"/>
                <a:ea typeface="MS Mincho" panose="02020609040205080304" pitchFamily="49" charset="-128"/>
                <a:cs typeface="Arial" panose="020B0604020202020204" pitchFamily="34" charset="0"/>
              </a:rPr>
              <a:t>Continue gathering, analyzing, and ultimately disseminate evidence of validity and reliability for the </a:t>
            </a:r>
            <a:r>
              <a:rPr lang="en-US" sz="1600" b="1" dirty="0">
                <a:solidFill>
                  <a:srgbClr val="002569"/>
                </a:solidFill>
                <a:effectLst/>
                <a:latin typeface="+mj-lt"/>
                <a:ea typeface="MS Mincho" panose="02020609040205080304" pitchFamily="49" charset="-128"/>
                <a:cs typeface="Arial" panose="020B0604020202020204" pitchFamily="34" charset="0"/>
              </a:rPr>
              <a:t>structured literacy performance assessment</a:t>
            </a:r>
            <a:r>
              <a:rPr lang="en-US" sz="1600" dirty="0">
                <a:effectLst/>
                <a:latin typeface="+mj-lt"/>
                <a:ea typeface="MS Mincho" panose="02020609040205080304" pitchFamily="49" charset="-128"/>
                <a:cs typeface="Arial" panose="020B0604020202020204" pitchFamily="34" charset="0"/>
              </a:rPr>
              <a:t> for pre-service educators.</a:t>
            </a:r>
          </a:p>
          <a:p>
            <a:pPr marL="342900" marR="0" lvl="0" indent="-342900" algn="just">
              <a:lnSpc>
                <a:spcPct val="115000"/>
              </a:lnSpc>
              <a:spcAft>
                <a:spcPts val="1200"/>
              </a:spcAft>
              <a:buFont typeface="Symbol" panose="05050102010706020507" pitchFamily="18" charset="2"/>
              <a:buChar char=""/>
            </a:pPr>
            <a:r>
              <a:rPr lang="en-US" sz="1600" dirty="0">
                <a:effectLst/>
                <a:latin typeface="+mj-lt"/>
                <a:ea typeface="MS Mincho" panose="02020609040205080304" pitchFamily="49" charset="-128"/>
                <a:cs typeface="Arial" panose="020B0604020202020204" pitchFamily="34" charset="0"/>
              </a:rPr>
              <a:t>In partnership with the KBOR Office of Literacy, create publications focused on how to </a:t>
            </a:r>
            <a:r>
              <a:rPr lang="en-US" sz="1600" b="1" dirty="0">
                <a:solidFill>
                  <a:srgbClr val="002569"/>
                </a:solidFill>
                <a:effectLst/>
                <a:latin typeface="+mj-lt"/>
                <a:ea typeface="MS Mincho" panose="02020609040205080304" pitchFamily="49" charset="-128"/>
                <a:cs typeface="Arial" panose="020B0604020202020204" pitchFamily="34" charset="0"/>
              </a:rPr>
              <a:t>meet the specific and varied needs of schools</a:t>
            </a:r>
            <a:r>
              <a:rPr lang="en-US" sz="1600" dirty="0">
                <a:effectLst/>
                <a:latin typeface="+mj-lt"/>
                <a:ea typeface="MS Mincho" panose="02020609040205080304" pitchFamily="49" charset="-128"/>
                <a:cs typeface="Arial" panose="020B0604020202020204" pitchFamily="34" charset="0"/>
              </a:rPr>
              <a:t> that differ by geographic region, type, size, and socioeconomic status.</a:t>
            </a:r>
          </a:p>
          <a:p>
            <a:pPr marL="342900" marR="0" lvl="0" indent="-342900" algn="just">
              <a:lnSpc>
                <a:spcPct val="115000"/>
              </a:lnSpc>
              <a:spcAft>
                <a:spcPts val="1200"/>
              </a:spcAft>
              <a:buFont typeface="Symbol" panose="05050102010706020507" pitchFamily="18" charset="2"/>
              <a:buChar char=""/>
            </a:pPr>
            <a:r>
              <a:rPr lang="en-US" sz="1600" dirty="0">
                <a:effectLst/>
                <a:latin typeface="+mj-lt"/>
                <a:ea typeface="MS Mincho" panose="02020609040205080304" pitchFamily="49" charset="-128"/>
                <a:cs typeface="Arial" panose="020B0604020202020204" pitchFamily="34" charset="0"/>
              </a:rPr>
              <a:t>In partnership with the KBOR Office of Literacy, </a:t>
            </a:r>
            <a:r>
              <a:rPr lang="en-US" sz="1600" b="1" dirty="0">
                <a:solidFill>
                  <a:srgbClr val="002569"/>
                </a:solidFill>
                <a:effectLst/>
                <a:latin typeface="+mj-lt"/>
                <a:ea typeface="MS Mincho" panose="02020609040205080304" pitchFamily="49" charset="-128"/>
                <a:cs typeface="Arial" panose="020B0604020202020204" pitchFamily="34" charset="0"/>
              </a:rPr>
              <a:t>disseminate and provide professional learning</a:t>
            </a:r>
            <a:r>
              <a:rPr lang="en-US" sz="1600" dirty="0">
                <a:effectLst/>
                <a:latin typeface="+mj-lt"/>
                <a:ea typeface="MS Mincho" panose="02020609040205080304" pitchFamily="49" charset="-128"/>
                <a:cs typeface="Arial" panose="020B0604020202020204" pitchFamily="34" charset="0"/>
              </a:rPr>
              <a:t> for use of validated tools to support implementation of structured literacy in PreK-16 systems.</a:t>
            </a:r>
          </a:p>
        </p:txBody>
      </p:sp>
    </p:spTree>
    <p:extLst>
      <p:ext uri="{BB962C8B-B14F-4D97-AF65-F5344CB8AC3E}">
        <p14:creationId xmlns:p14="http://schemas.microsoft.com/office/powerpoint/2010/main" val="1512365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700A9-2EDB-6DE3-0402-3E6D89CD2BD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7ACC4D-8124-AE09-B539-8D739827354F}"/>
              </a:ext>
            </a:extLst>
          </p:cNvPr>
          <p:cNvSpPr/>
          <p:nvPr/>
        </p:nvSpPr>
        <p:spPr>
          <a:xfrm>
            <a:off x="0" y="0"/>
            <a:ext cx="457200" cy="2286000"/>
          </a:xfrm>
          <a:prstGeom prst="rect">
            <a:avLst/>
          </a:prstGeom>
          <a:solidFill>
            <a:srgbClr val="6ED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114E25-EF26-E06E-A65B-234EA4711C26}"/>
              </a:ext>
            </a:extLst>
          </p:cNvPr>
          <p:cNvSpPr/>
          <p:nvPr/>
        </p:nvSpPr>
        <p:spPr>
          <a:xfrm>
            <a:off x="0" y="2284817"/>
            <a:ext cx="457200" cy="2286000"/>
          </a:xfrm>
          <a:prstGeom prst="rect">
            <a:avLst/>
          </a:prstGeom>
          <a:solidFill>
            <a:srgbClr val="0025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7E9E7D-F7A5-D1C1-8532-CF941529E62A}"/>
              </a:ext>
            </a:extLst>
          </p:cNvPr>
          <p:cNvSpPr/>
          <p:nvPr/>
        </p:nvSpPr>
        <p:spPr>
          <a:xfrm>
            <a:off x="0" y="4572000"/>
            <a:ext cx="457200" cy="2286000"/>
          </a:xfrm>
          <a:prstGeom prst="rect">
            <a:avLst/>
          </a:prstGeom>
          <a:solidFill>
            <a:srgbClr val="F1A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059B162-02D7-424F-9A1F-212BA02E784C}"/>
              </a:ext>
            </a:extLst>
          </p:cNvPr>
          <p:cNvSpPr>
            <a:spLocks noGrp="1"/>
          </p:cNvSpPr>
          <p:nvPr>
            <p:ph type="title"/>
          </p:nvPr>
        </p:nvSpPr>
        <p:spPr>
          <a:xfrm>
            <a:off x="1742615" y="65407"/>
            <a:ext cx="8706771" cy="686927"/>
          </a:xfrm>
        </p:spPr>
        <p:txBody>
          <a:bodyPr>
            <a:normAutofit fontScale="90000"/>
          </a:bodyPr>
          <a:lstStyle/>
          <a:p>
            <a:pPr algn="ctr"/>
            <a:r>
              <a:rPr lang="en-US" sz="3200" b="1" dirty="0">
                <a:latin typeface="Seaford" panose="00000500000000000000" pitchFamily="2" charset="0"/>
              </a:rPr>
              <a:t>For Your Consideration: Additional Areas of Study</a:t>
            </a:r>
          </a:p>
        </p:txBody>
      </p:sp>
      <p:sp>
        <p:nvSpPr>
          <p:cNvPr id="20" name="object 17">
            <a:extLst>
              <a:ext uri="{FF2B5EF4-FFF2-40B4-BE49-F238E27FC236}">
                <a16:creationId xmlns:a16="http://schemas.microsoft.com/office/drawing/2014/main" id="{16DDFAC1-46E5-B0F2-5C1A-1BABFBE87613}"/>
              </a:ext>
            </a:extLst>
          </p:cNvPr>
          <p:cNvSpPr/>
          <p:nvPr/>
        </p:nvSpPr>
        <p:spPr>
          <a:xfrm flipV="1">
            <a:off x="394760" y="493569"/>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TextBox 5">
            <a:extLst>
              <a:ext uri="{FF2B5EF4-FFF2-40B4-BE49-F238E27FC236}">
                <a16:creationId xmlns:a16="http://schemas.microsoft.com/office/drawing/2014/main" id="{EDBF621D-1A5F-2AB5-BF06-D2CEE7F0F517}"/>
              </a:ext>
            </a:extLst>
          </p:cNvPr>
          <p:cNvSpPr txBox="1"/>
          <p:nvPr/>
        </p:nvSpPr>
        <p:spPr>
          <a:xfrm>
            <a:off x="1482206" y="1447803"/>
            <a:ext cx="9601200" cy="4565802"/>
          </a:xfrm>
          <a:prstGeom prst="rect">
            <a:avLst/>
          </a:prstGeom>
          <a:noFill/>
        </p:spPr>
        <p:txBody>
          <a:bodyPr wrap="square">
            <a:spAutoFit/>
          </a:bodyPr>
          <a:lstStyle/>
          <a:p>
            <a:pPr marL="342900" marR="0" lvl="0" indent="-342900" algn="just">
              <a:lnSpc>
                <a:spcPct val="115000"/>
              </a:lnSpc>
              <a:spcAft>
                <a:spcPts val="1200"/>
              </a:spcAft>
              <a:buFont typeface="Symbol" panose="05050102010706020507" pitchFamily="18" charset="2"/>
              <a:buChar char=""/>
            </a:pPr>
            <a:r>
              <a:rPr lang="en-US" sz="2000" dirty="0">
                <a:effectLst/>
                <a:latin typeface="+mj-lt"/>
                <a:ea typeface="MS Mincho" panose="02020609040205080304" pitchFamily="49" charset="-128"/>
                <a:cs typeface="Arial" panose="020B0604020202020204" pitchFamily="34" charset="0"/>
              </a:rPr>
              <a:t>A study of the revised lesson plan/performance assessment in partnership with undergraduate students and their instructors, to include a survey about the assessment administered to undergraduate students.</a:t>
            </a:r>
          </a:p>
          <a:p>
            <a:pPr marL="342900" marR="0" lvl="0" indent="-342900" algn="just">
              <a:lnSpc>
                <a:spcPct val="115000"/>
              </a:lnSpc>
              <a:spcAft>
                <a:spcPts val="1200"/>
              </a:spcAft>
              <a:buFont typeface="Symbol" panose="05050102010706020507" pitchFamily="18" charset="2"/>
              <a:buChar char=""/>
            </a:pPr>
            <a:r>
              <a:rPr lang="en-US" sz="2000" dirty="0">
                <a:effectLst/>
                <a:latin typeface="+mj-lt"/>
                <a:ea typeface="MS Mincho" panose="02020609040205080304" pitchFamily="49" charset="-128"/>
                <a:cs typeface="Arial" panose="020B0604020202020204" pitchFamily="34" charset="0"/>
              </a:rPr>
              <a:t>Additional studies of coaching models used in Foundations courses across the state.</a:t>
            </a:r>
          </a:p>
          <a:p>
            <a:pPr marL="342900" marR="0" lvl="0" indent="-342900" algn="just">
              <a:lnSpc>
                <a:spcPct val="115000"/>
              </a:lnSpc>
              <a:spcAft>
                <a:spcPts val="1200"/>
              </a:spcAft>
              <a:buFont typeface="Symbol" panose="05050102010706020507" pitchFamily="18" charset="2"/>
              <a:buChar char=""/>
            </a:pPr>
            <a:r>
              <a:rPr lang="en-US" sz="2000" dirty="0">
                <a:effectLst/>
                <a:latin typeface="+mj-lt"/>
                <a:ea typeface="MS Mincho" panose="02020609040205080304" pitchFamily="49" charset="-128"/>
                <a:cs typeface="Arial" panose="020B0604020202020204" pitchFamily="34" charset="0"/>
              </a:rPr>
              <a:t>Research and development work focused on adolescent literacy.</a:t>
            </a:r>
          </a:p>
          <a:p>
            <a:pPr marL="342900" marR="0" lvl="0" indent="-342900" algn="just">
              <a:lnSpc>
                <a:spcPct val="115000"/>
              </a:lnSpc>
              <a:spcAft>
                <a:spcPts val="1200"/>
              </a:spcAft>
              <a:buFont typeface="Symbol" panose="05050102010706020507" pitchFamily="18" charset="2"/>
              <a:buChar char=""/>
            </a:pPr>
            <a:r>
              <a:rPr lang="en-US" sz="2000" dirty="0">
                <a:effectLst/>
                <a:latin typeface="+mj-lt"/>
                <a:ea typeface="MS Mincho" panose="02020609040205080304" pitchFamily="49" charset="-128"/>
                <a:cs typeface="Arial" panose="020B0604020202020204" pitchFamily="34" charset="0"/>
              </a:rPr>
              <a:t>Cost effectiveness analysis of Foundations coaching, or broader literacy coaching, including analysis of coaching sessions required to meet an instructional goal and/or to improve student learning.</a:t>
            </a:r>
          </a:p>
          <a:p>
            <a:pPr marL="342900" marR="0" lvl="0" indent="-342900" algn="just">
              <a:lnSpc>
                <a:spcPct val="115000"/>
              </a:lnSpc>
              <a:spcAft>
                <a:spcPts val="1200"/>
              </a:spcAft>
              <a:buFont typeface="Symbol" panose="05050102010706020507" pitchFamily="18" charset="2"/>
              <a:buChar char=""/>
            </a:pPr>
            <a:r>
              <a:rPr lang="en-US" sz="2000" dirty="0">
                <a:effectLst/>
                <a:latin typeface="+mj-lt"/>
                <a:ea typeface="MS Mincho" panose="02020609040205080304" pitchFamily="49" charset="-128"/>
                <a:cs typeface="Arial" panose="020B0604020202020204" pitchFamily="34" charset="0"/>
              </a:rPr>
              <a:t>Studies of coaching work to support building administrators with supporting evidence-based literacy practices.</a:t>
            </a:r>
          </a:p>
        </p:txBody>
      </p:sp>
    </p:spTree>
    <p:extLst>
      <p:ext uri="{BB962C8B-B14F-4D97-AF65-F5344CB8AC3E}">
        <p14:creationId xmlns:p14="http://schemas.microsoft.com/office/powerpoint/2010/main" val="2466569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8AD7-0527-730D-D285-CF024A6AD0D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E95CBE1-8DEA-3290-FDBD-0AE2B3C36E75}"/>
              </a:ext>
            </a:extLst>
          </p:cNvPr>
          <p:cNvSpPr/>
          <p:nvPr/>
        </p:nvSpPr>
        <p:spPr>
          <a:xfrm>
            <a:off x="15240" y="4471516"/>
            <a:ext cx="12161520" cy="23864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17">
            <a:extLst>
              <a:ext uri="{FF2B5EF4-FFF2-40B4-BE49-F238E27FC236}">
                <a16:creationId xmlns:a16="http://schemas.microsoft.com/office/drawing/2014/main" id="{F2AEFEC1-EA45-E3CC-BB16-AE0E992A5A2B}"/>
              </a:ext>
            </a:extLst>
          </p:cNvPr>
          <p:cNvSpPr/>
          <p:nvPr/>
        </p:nvSpPr>
        <p:spPr>
          <a:xfrm rot="5400000" flipV="1">
            <a:off x="8611917" y="3252604"/>
            <a:ext cx="6583680" cy="339629"/>
          </a:xfrm>
          <a:custGeom>
            <a:avLst/>
            <a:gdLst/>
            <a:ahLst/>
            <a:cxnLst/>
            <a:rect l="l" t="t" r="r" b="b"/>
            <a:pathLst>
              <a:path w="11692890">
                <a:moveTo>
                  <a:pt x="0" y="0"/>
                </a:moveTo>
                <a:lnTo>
                  <a:pt x="11692491" y="0"/>
                </a:ln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sp>
        <p:nvSpPr>
          <p:cNvPr id="3" name="Title 1">
            <a:extLst>
              <a:ext uri="{FF2B5EF4-FFF2-40B4-BE49-F238E27FC236}">
                <a16:creationId xmlns:a16="http://schemas.microsoft.com/office/drawing/2014/main" id="{83F3BEF9-0AA6-E282-373A-42CE57B67560}"/>
              </a:ext>
            </a:extLst>
          </p:cNvPr>
          <p:cNvSpPr>
            <a:spLocks noGrp="1"/>
          </p:cNvSpPr>
          <p:nvPr>
            <p:ph type="title"/>
          </p:nvPr>
        </p:nvSpPr>
        <p:spPr>
          <a:xfrm>
            <a:off x="4422002" y="1904202"/>
            <a:ext cx="5991836" cy="728587"/>
          </a:xfrm>
        </p:spPr>
        <p:txBody>
          <a:bodyPr vert="horz" lIns="91440" tIns="45720" rIns="91440" bIns="45720" rtlCol="0" anchor="b">
            <a:normAutofit/>
          </a:bodyPr>
          <a:lstStyle/>
          <a:p>
            <a:r>
              <a:rPr lang="en-US" sz="4400" b="1" kern="1200" dirty="0">
                <a:solidFill>
                  <a:schemeClr val="tx1"/>
                </a:solidFill>
                <a:latin typeface="Seaford" panose="00000500000000000000" pitchFamily="2" charset="0"/>
              </a:rPr>
              <a:t>Thank you.</a:t>
            </a:r>
            <a:endParaRPr lang="en-US" sz="4400" kern="1200" dirty="0">
              <a:solidFill>
                <a:schemeClr val="tx1"/>
              </a:solidFill>
              <a:latin typeface="Seaford" panose="00000500000000000000" pitchFamily="2" charset="0"/>
            </a:endParaRPr>
          </a:p>
        </p:txBody>
      </p:sp>
      <p:pic>
        <p:nvPicPr>
          <p:cNvPr id="4" name="Graphic 3" descr="Questions with solid fill">
            <a:extLst>
              <a:ext uri="{FF2B5EF4-FFF2-40B4-BE49-F238E27FC236}">
                <a16:creationId xmlns:a16="http://schemas.microsoft.com/office/drawing/2014/main" id="{4ABA6F37-060A-F11C-E25E-64D26E1F20E8}"/>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885343" y="897117"/>
            <a:ext cx="2742759" cy="2742759"/>
          </a:xfrm>
          <a:prstGeom prst="rect">
            <a:avLst/>
          </a:prstGeom>
        </p:spPr>
      </p:pic>
      <p:sp>
        <p:nvSpPr>
          <p:cNvPr id="2" name="TextBox 1">
            <a:extLst>
              <a:ext uri="{FF2B5EF4-FFF2-40B4-BE49-F238E27FC236}">
                <a16:creationId xmlns:a16="http://schemas.microsoft.com/office/drawing/2014/main" id="{EE5E88A3-B690-4967-EF95-3A1E30361B98}"/>
              </a:ext>
            </a:extLst>
          </p:cNvPr>
          <p:cNvSpPr txBox="1"/>
          <p:nvPr/>
        </p:nvSpPr>
        <p:spPr>
          <a:xfrm>
            <a:off x="4422002" y="2951988"/>
            <a:ext cx="6242735" cy="1200329"/>
          </a:xfrm>
          <a:prstGeom prst="rect">
            <a:avLst/>
          </a:prstGeom>
          <a:noFill/>
        </p:spPr>
        <p:txBody>
          <a:bodyPr wrap="none" rtlCol="0">
            <a:spAutoFit/>
          </a:bodyPr>
          <a:lstStyle/>
          <a:p>
            <a:r>
              <a:rPr lang="en-US" sz="2400" dirty="0"/>
              <a:t>Suzanne Myers, Ed.D. </a:t>
            </a:r>
            <a:r>
              <a:rPr lang="en-US" sz="2400" dirty="0">
                <a:hlinkClick r:id="rId3"/>
              </a:rPr>
              <a:t>suzannemyers@ku.edu</a:t>
            </a:r>
            <a:endParaRPr lang="en-US" sz="2400" dirty="0"/>
          </a:p>
          <a:p>
            <a:r>
              <a:rPr lang="en-US" sz="2400" dirty="0"/>
              <a:t>Jocelyn Washburn, Ph.D. </a:t>
            </a:r>
            <a:r>
              <a:rPr lang="en-US" sz="2400" dirty="0">
                <a:hlinkClick r:id="rId4"/>
              </a:rPr>
              <a:t>jwashburn@ku.edu</a:t>
            </a:r>
            <a:endParaRPr lang="en-US" sz="2400" dirty="0"/>
          </a:p>
          <a:p>
            <a:r>
              <a:rPr lang="en-US" sz="2400" dirty="0"/>
              <a:t>Haiying Long, Ph.D. </a:t>
            </a:r>
            <a:r>
              <a:rPr lang="en-US" sz="2400" dirty="0">
                <a:hlinkClick r:id="rId5"/>
              </a:rPr>
              <a:t>hlong@ku.edu</a:t>
            </a:r>
            <a:endParaRPr lang="en-US" sz="2400" dirty="0"/>
          </a:p>
        </p:txBody>
      </p:sp>
    </p:spTree>
    <p:extLst>
      <p:ext uri="{BB962C8B-B14F-4D97-AF65-F5344CB8AC3E}">
        <p14:creationId xmlns:p14="http://schemas.microsoft.com/office/powerpoint/2010/main" val="167293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3F3673-BC56-84BA-471E-9D181D076578}"/>
              </a:ext>
            </a:extLst>
          </p:cNvPr>
          <p:cNvSpPr txBox="1">
            <a:spLocks/>
          </p:cNvSpPr>
          <p:nvPr/>
        </p:nvSpPr>
        <p:spPr>
          <a:xfrm>
            <a:off x="4493341" y="1071714"/>
            <a:ext cx="5864018" cy="22966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Seaford" panose="00000500000000000000" pitchFamily="2" charset="0"/>
              </a:rPr>
              <a:t>ASSESSMENT TOOL </a:t>
            </a:r>
            <a:br>
              <a:rPr lang="en-US" b="1" dirty="0">
                <a:latin typeface="Seaford" panose="00000500000000000000" pitchFamily="2" charset="0"/>
              </a:rPr>
            </a:br>
            <a:r>
              <a:rPr lang="en-US" b="1" dirty="0">
                <a:latin typeface="Seaford" panose="00000500000000000000" pitchFamily="2" charset="0"/>
              </a:rPr>
              <a:t>VALIDATION AND PROCEDURE</a:t>
            </a:r>
            <a:endParaRPr lang="en-US" dirty="0">
              <a:latin typeface="Seaford" panose="00000500000000000000" pitchFamily="2" charset="0"/>
            </a:endParaRPr>
          </a:p>
        </p:txBody>
      </p:sp>
      <p:pic>
        <p:nvPicPr>
          <p:cNvPr id="5" name="Graphic 4" descr="Clipboard Partially Checked outline">
            <a:extLst>
              <a:ext uri="{FF2B5EF4-FFF2-40B4-BE49-F238E27FC236}">
                <a16:creationId xmlns:a16="http://schemas.microsoft.com/office/drawing/2014/main" id="{D80306B9-025F-F71B-9A4B-79E79D6C906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58057" y="639487"/>
            <a:ext cx="3263869" cy="3263869"/>
          </a:xfrm>
          <a:prstGeom prst="rect">
            <a:avLst/>
          </a:prstGeom>
        </p:spPr>
      </p:pic>
      <p:sp>
        <p:nvSpPr>
          <p:cNvPr id="7" name="Rectangle 6">
            <a:extLst>
              <a:ext uri="{FF2B5EF4-FFF2-40B4-BE49-F238E27FC236}">
                <a16:creationId xmlns:a16="http://schemas.microsoft.com/office/drawing/2014/main" id="{AC549D98-8A34-7DBF-AD01-2BFF1F985480}"/>
              </a:ext>
            </a:extLst>
          </p:cNvPr>
          <p:cNvSpPr/>
          <p:nvPr/>
        </p:nvSpPr>
        <p:spPr>
          <a:xfrm>
            <a:off x="15240" y="4471516"/>
            <a:ext cx="12161520" cy="23864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17">
            <a:extLst>
              <a:ext uri="{FF2B5EF4-FFF2-40B4-BE49-F238E27FC236}">
                <a16:creationId xmlns:a16="http://schemas.microsoft.com/office/drawing/2014/main" id="{95AB9018-2E36-682C-B656-D2756B8B8121}"/>
              </a:ext>
            </a:extLst>
          </p:cNvPr>
          <p:cNvSpPr/>
          <p:nvPr/>
        </p:nvSpPr>
        <p:spPr>
          <a:xfrm rot="5400000" flipV="1">
            <a:off x="8611917" y="3252604"/>
            <a:ext cx="6583680" cy="339629"/>
          </a:xfrm>
          <a:custGeom>
            <a:avLst/>
            <a:gdLst/>
            <a:ahLst/>
            <a:cxnLst/>
            <a:rect l="l" t="t" r="r" b="b"/>
            <a:pathLst>
              <a:path w="11692890">
                <a:moveTo>
                  <a:pt x="0" y="0"/>
                </a:moveTo>
                <a:lnTo>
                  <a:pt x="11692491" y="0"/>
                </a:lnTo>
              </a:path>
            </a:pathLst>
          </a:cu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spTree>
    <p:extLst>
      <p:ext uri="{BB962C8B-B14F-4D97-AF65-F5344CB8AC3E}">
        <p14:creationId xmlns:p14="http://schemas.microsoft.com/office/powerpoint/2010/main" val="412153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72827-E4D7-5F26-99E6-FECAAA53B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F2661-BAFA-6450-25EB-ADA8FFBECF91}"/>
              </a:ext>
            </a:extLst>
          </p:cNvPr>
          <p:cNvSpPr>
            <a:spLocks noGrp="1"/>
          </p:cNvSpPr>
          <p:nvPr>
            <p:ph type="title"/>
          </p:nvPr>
        </p:nvSpPr>
        <p:spPr>
          <a:xfrm>
            <a:off x="2496779" y="237309"/>
            <a:ext cx="7198442" cy="686927"/>
          </a:xfrm>
        </p:spPr>
        <p:txBody>
          <a:bodyPr>
            <a:normAutofit/>
          </a:bodyPr>
          <a:lstStyle/>
          <a:p>
            <a:pPr algn="ctr"/>
            <a:r>
              <a:rPr lang="en-US" sz="3200" b="1" dirty="0"/>
              <a:t>Infrastructure Profiler Tool Validation</a:t>
            </a:r>
            <a:endParaRPr lang="en-US" sz="3200" b="1" dirty="0">
              <a:latin typeface="Seaford" panose="00000500000000000000" pitchFamily="2" charset="0"/>
            </a:endParaRPr>
          </a:p>
        </p:txBody>
      </p:sp>
      <p:sp>
        <p:nvSpPr>
          <p:cNvPr id="3" name="Content Placeholder 2">
            <a:extLst>
              <a:ext uri="{FF2B5EF4-FFF2-40B4-BE49-F238E27FC236}">
                <a16:creationId xmlns:a16="http://schemas.microsoft.com/office/drawing/2014/main" id="{1B6235D4-8A46-E232-950F-5CF8BF783D7D}"/>
              </a:ext>
            </a:extLst>
          </p:cNvPr>
          <p:cNvSpPr>
            <a:spLocks noGrp="1"/>
          </p:cNvSpPr>
          <p:nvPr>
            <p:ph sz="half" idx="1"/>
          </p:nvPr>
        </p:nvSpPr>
        <p:spPr>
          <a:xfrm>
            <a:off x="2939116" y="1086669"/>
            <a:ext cx="2254374" cy="570271"/>
          </a:xfrm>
        </p:spPr>
        <p:txBody>
          <a:bodyPr>
            <a:normAutofit/>
          </a:bodyPr>
          <a:lstStyle/>
          <a:p>
            <a:pPr marL="0" indent="0">
              <a:buNone/>
            </a:pPr>
            <a:r>
              <a:rPr lang="en-US" b="1" dirty="0">
                <a:latin typeface="Seaford" panose="00000500000000000000" pitchFamily="2" charset="0"/>
              </a:rPr>
              <a:t>The Process</a:t>
            </a:r>
          </a:p>
          <a:p>
            <a:pPr marL="0" indent="0">
              <a:buNone/>
            </a:pPr>
            <a:endParaRPr lang="en-US" sz="900" dirty="0">
              <a:latin typeface="Seaford" panose="00000500000000000000" pitchFamily="2" charset="0"/>
            </a:endParaRPr>
          </a:p>
        </p:txBody>
      </p:sp>
      <p:sp>
        <p:nvSpPr>
          <p:cNvPr id="4" name="Content Placeholder 3">
            <a:extLst>
              <a:ext uri="{FF2B5EF4-FFF2-40B4-BE49-F238E27FC236}">
                <a16:creationId xmlns:a16="http://schemas.microsoft.com/office/drawing/2014/main" id="{61DBB7E3-F7B5-CBAC-BCF8-00D4BDE2E783}"/>
              </a:ext>
            </a:extLst>
          </p:cNvPr>
          <p:cNvSpPr>
            <a:spLocks noGrp="1"/>
          </p:cNvSpPr>
          <p:nvPr>
            <p:ph sz="half" idx="2"/>
          </p:nvPr>
        </p:nvSpPr>
        <p:spPr>
          <a:xfrm>
            <a:off x="7257718" y="1086668"/>
            <a:ext cx="2890684" cy="570272"/>
          </a:xfrm>
        </p:spPr>
        <p:txBody>
          <a:bodyPr>
            <a:normAutofit/>
          </a:bodyPr>
          <a:lstStyle/>
          <a:p>
            <a:pPr marL="0" indent="0">
              <a:buNone/>
            </a:pPr>
            <a:r>
              <a:rPr lang="en-US" b="1" dirty="0">
                <a:latin typeface="Seaford" panose="00000500000000000000" pitchFamily="2" charset="0"/>
              </a:rPr>
              <a:t>The Participants</a:t>
            </a:r>
          </a:p>
          <a:p>
            <a:pPr marL="0" indent="0">
              <a:buNone/>
            </a:pPr>
            <a:endParaRPr lang="en-US" sz="1100" b="1" dirty="0">
              <a:latin typeface="Seaford" panose="00000500000000000000" pitchFamily="2" charset="0"/>
            </a:endParaRPr>
          </a:p>
          <a:p>
            <a:pPr marL="0" indent="0">
              <a:buNone/>
            </a:pPr>
            <a:endParaRPr lang="en-US" sz="400" dirty="0">
              <a:latin typeface="Seaford" panose="00000500000000000000" pitchFamily="2" charset="0"/>
            </a:endParaRPr>
          </a:p>
        </p:txBody>
      </p:sp>
      <p:sp>
        <p:nvSpPr>
          <p:cNvPr id="5" name="object 17">
            <a:extLst>
              <a:ext uri="{FF2B5EF4-FFF2-40B4-BE49-F238E27FC236}">
                <a16:creationId xmlns:a16="http://schemas.microsoft.com/office/drawing/2014/main" id="{4D3DCC61-9FA3-EFF5-676F-9559353B39B1}"/>
              </a:ext>
            </a:extLst>
          </p:cNvPr>
          <p:cNvSpPr/>
          <p:nvPr/>
        </p:nvSpPr>
        <p:spPr>
          <a:xfrm flipV="1">
            <a:off x="198120" y="616312"/>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34FDD0ED-E86B-A46B-D8A1-E6F6DC96DA5F}"/>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17">
            <a:extLst>
              <a:ext uri="{FF2B5EF4-FFF2-40B4-BE49-F238E27FC236}">
                <a16:creationId xmlns:a16="http://schemas.microsoft.com/office/drawing/2014/main" id="{99BF6D68-07FD-F217-180D-F860D77BBB13}"/>
              </a:ext>
            </a:extLst>
          </p:cNvPr>
          <p:cNvSpPr/>
          <p:nvPr/>
        </p:nvSpPr>
        <p:spPr>
          <a:xfrm rot="5400000" flipV="1">
            <a:off x="2796918" y="3619053"/>
            <a:ext cx="5394960" cy="339629"/>
          </a:xfrm>
          <a:custGeom>
            <a:avLst/>
            <a:gdLst/>
            <a:ahLst/>
            <a:cxnLst/>
            <a:rect l="l" t="t" r="r" b="b"/>
            <a:pathLst>
              <a:path w="11692890">
                <a:moveTo>
                  <a:pt x="0" y="0"/>
                </a:moveTo>
                <a:lnTo>
                  <a:pt x="11692491" y="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graphicFrame>
        <p:nvGraphicFramePr>
          <p:cNvPr id="8" name="Diagram 7">
            <a:extLst>
              <a:ext uri="{FF2B5EF4-FFF2-40B4-BE49-F238E27FC236}">
                <a16:creationId xmlns:a16="http://schemas.microsoft.com/office/drawing/2014/main" id="{EF85F66F-03E5-4EE4-CB3C-78D5CF8790A8}"/>
              </a:ext>
            </a:extLst>
          </p:cNvPr>
          <p:cNvGraphicFramePr/>
          <p:nvPr>
            <p:extLst>
              <p:ext uri="{D42A27DB-BD31-4B8C-83A1-F6EECF244321}">
                <p14:modId xmlns:p14="http://schemas.microsoft.com/office/powerpoint/2010/main" val="181788956"/>
              </p:ext>
            </p:extLst>
          </p:nvPr>
        </p:nvGraphicFramePr>
        <p:xfrm>
          <a:off x="3115604" y="2118773"/>
          <a:ext cx="1901397" cy="375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49810803-E78A-F65A-671E-616FAD0964BB}"/>
              </a:ext>
            </a:extLst>
          </p:cNvPr>
          <p:cNvGraphicFramePr/>
          <p:nvPr>
            <p:extLst>
              <p:ext uri="{D42A27DB-BD31-4B8C-83A1-F6EECF244321}">
                <p14:modId xmlns:p14="http://schemas.microsoft.com/office/powerpoint/2010/main" val="77562687"/>
              </p:ext>
            </p:extLst>
          </p:nvPr>
        </p:nvGraphicFramePr>
        <p:xfrm>
          <a:off x="5663617" y="1745426"/>
          <a:ext cx="5937989" cy="47110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0B0B9170-64A0-27EF-A3A1-E5C66A994248}"/>
              </a:ext>
            </a:extLst>
          </p:cNvPr>
          <p:cNvSpPr txBox="1"/>
          <p:nvPr/>
        </p:nvSpPr>
        <p:spPr>
          <a:xfrm>
            <a:off x="328314" y="1745426"/>
            <a:ext cx="2314101" cy="4555093"/>
          </a:xfrm>
          <a:prstGeom prst="rect">
            <a:avLst/>
          </a:prstGeom>
          <a:noFill/>
        </p:spPr>
        <p:txBody>
          <a:bodyPr wrap="square">
            <a:spAutoFit/>
          </a:bodyPr>
          <a:lstStyle/>
          <a:p>
            <a:pPr algn="ctr"/>
            <a:r>
              <a:rPr lang="en-US" sz="1700" dirty="0"/>
              <a:t>The </a:t>
            </a:r>
            <a:r>
              <a:rPr lang="en-US" sz="1700" b="1" dirty="0"/>
              <a:t>Infrastructure Profiler Tool </a:t>
            </a:r>
            <a:r>
              <a:rPr lang="en-US" sz="1700" dirty="0"/>
              <a:t>consists of the Infrastructure Readiness Survey and Infrastructure Profile. </a:t>
            </a:r>
          </a:p>
          <a:p>
            <a:pPr algn="ctr"/>
            <a:endParaRPr lang="en-US" sz="900" dirty="0">
              <a:solidFill>
                <a:srgbClr val="002569"/>
              </a:solidFill>
            </a:endParaRPr>
          </a:p>
          <a:p>
            <a:pPr algn="ctr"/>
            <a:r>
              <a:rPr lang="en-US" sz="1700" dirty="0">
                <a:solidFill>
                  <a:srgbClr val="002569"/>
                </a:solidFill>
              </a:rPr>
              <a:t>The </a:t>
            </a:r>
            <a:r>
              <a:rPr lang="en-US" sz="1700" b="1" dirty="0">
                <a:solidFill>
                  <a:srgbClr val="002569"/>
                </a:solidFill>
              </a:rPr>
              <a:t>Infrastructure Readiness Survey </a:t>
            </a:r>
            <a:r>
              <a:rPr lang="en-US" sz="1700" dirty="0">
                <a:solidFill>
                  <a:srgbClr val="002569"/>
                </a:solidFill>
              </a:rPr>
              <a:t>measures school resources, personnel, and processes.</a:t>
            </a:r>
          </a:p>
          <a:p>
            <a:pPr algn="ctr"/>
            <a:endParaRPr lang="en-US" sz="900" dirty="0">
              <a:solidFill>
                <a:srgbClr val="002569"/>
              </a:solidFill>
            </a:endParaRPr>
          </a:p>
          <a:p>
            <a:pPr algn="ctr"/>
            <a:r>
              <a:rPr lang="en-US" sz="1700" dirty="0"/>
              <a:t>Infrastructure Readiness Survey output generates the school’s (or system’s) </a:t>
            </a:r>
            <a:r>
              <a:rPr lang="en-US" sz="1700" b="1" dirty="0"/>
              <a:t>Infrastructure Profile</a:t>
            </a:r>
            <a:r>
              <a:rPr lang="en-US" sz="1700" dirty="0"/>
              <a:t>.</a:t>
            </a:r>
            <a:endParaRPr lang="en-US" sz="1700" dirty="0">
              <a:solidFill>
                <a:srgbClr val="002569"/>
              </a:solidFill>
            </a:endParaRPr>
          </a:p>
        </p:txBody>
      </p:sp>
      <p:sp>
        <p:nvSpPr>
          <p:cNvPr id="12" name="object 17">
            <a:extLst>
              <a:ext uri="{FF2B5EF4-FFF2-40B4-BE49-F238E27FC236}">
                <a16:creationId xmlns:a16="http://schemas.microsoft.com/office/drawing/2014/main" id="{BF16E63E-A4CB-1A08-3A28-2C9111284A37}"/>
              </a:ext>
            </a:extLst>
          </p:cNvPr>
          <p:cNvSpPr/>
          <p:nvPr/>
        </p:nvSpPr>
        <p:spPr>
          <a:xfrm rot="5400000" flipV="1">
            <a:off x="284267" y="3608815"/>
            <a:ext cx="5394960" cy="339629"/>
          </a:xfrm>
          <a:custGeom>
            <a:avLst/>
            <a:gdLst/>
            <a:ahLst/>
            <a:cxnLst/>
            <a:rect l="l" t="t" r="r" b="b"/>
            <a:pathLst>
              <a:path w="11692890">
                <a:moveTo>
                  <a:pt x="0" y="0"/>
                </a:moveTo>
                <a:lnTo>
                  <a:pt x="11692491" y="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sp>
        <p:nvSpPr>
          <p:cNvPr id="15" name="Content Placeholder 2">
            <a:extLst>
              <a:ext uri="{FF2B5EF4-FFF2-40B4-BE49-F238E27FC236}">
                <a16:creationId xmlns:a16="http://schemas.microsoft.com/office/drawing/2014/main" id="{9F1E81AD-8295-497C-A082-D973CABCB86F}"/>
              </a:ext>
            </a:extLst>
          </p:cNvPr>
          <p:cNvSpPr txBox="1">
            <a:spLocks/>
          </p:cNvSpPr>
          <p:nvPr/>
        </p:nvSpPr>
        <p:spPr>
          <a:xfrm>
            <a:off x="590394" y="1086668"/>
            <a:ext cx="1644643" cy="570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Seaford" panose="00000500000000000000" pitchFamily="2" charset="0"/>
              </a:rPr>
              <a:t>The Tool</a:t>
            </a:r>
          </a:p>
          <a:p>
            <a:pPr marL="0" indent="0">
              <a:buFont typeface="Arial" panose="020B0604020202020204" pitchFamily="34" charset="0"/>
              <a:buNone/>
            </a:pPr>
            <a:endParaRPr lang="en-US" sz="900" dirty="0">
              <a:latin typeface="Seaford" panose="00000500000000000000" pitchFamily="2" charset="0"/>
            </a:endParaRPr>
          </a:p>
        </p:txBody>
      </p:sp>
    </p:spTree>
    <p:extLst>
      <p:ext uri="{BB962C8B-B14F-4D97-AF65-F5344CB8AC3E}">
        <p14:creationId xmlns:p14="http://schemas.microsoft.com/office/powerpoint/2010/main" val="3114678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extBox 10">
            <a:extLst>
              <a:ext uri="{FF2B5EF4-FFF2-40B4-BE49-F238E27FC236}">
                <a16:creationId xmlns:a16="http://schemas.microsoft.com/office/drawing/2014/main" id="{A9B05298-D88D-45DA-5978-62CE43D4C1AE}"/>
              </a:ext>
            </a:extLst>
          </p:cNvPr>
          <p:cNvGraphicFramePr/>
          <p:nvPr>
            <p:extLst>
              <p:ext uri="{D42A27DB-BD31-4B8C-83A1-F6EECF244321}">
                <p14:modId xmlns:p14="http://schemas.microsoft.com/office/powerpoint/2010/main" val="765053716"/>
              </p:ext>
            </p:extLst>
          </p:nvPr>
        </p:nvGraphicFramePr>
        <p:xfrm>
          <a:off x="3349673" y="442452"/>
          <a:ext cx="841248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TextBox 10">
            <a:extLst>
              <a:ext uri="{FF2B5EF4-FFF2-40B4-BE49-F238E27FC236}">
                <a16:creationId xmlns:a16="http://schemas.microsoft.com/office/drawing/2014/main" id="{B4DF3746-2A7E-C9C0-38B6-0ED65F2920B7}"/>
              </a:ext>
            </a:extLst>
          </p:cNvPr>
          <p:cNvGraphicFramePr/>
          <p:nvPr>
            <p:extLst>
              <p:ext uri="{D42A27DB-BD31-4B8C-83A1-F6EECF244321}">
                <p14:modId xmlns:p14="http://schemas.microsoft.com/office/powerpoint/2010/main" val="3392800080"/>
              </p:ext>
            </p:extLst>
          </p:nvPr>
        </p:nvGraphicFramePr>
        <p:xfrm>
          <a:off x="3349673" y="3672348"/>
          <a:ext cx="8412480" cy="274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a:extLst>
              <a:ext uri="{FF2B5EF4-FFF2-40B4-BE49-F238E27FC236}">
                <a16:creationId xmlns:a16="http://schemas.microsoft.com/office/drawing/2014/main" id="{3E2C5935-A7AA-11AE-A4E6-355D19F6AFAA}"/>
              </a:ext>
            </a:extLst>
          </p:cNvPr>
          <p:cNvSpPr/>
          <p:nvPr/>
        </p:nvSpPr>
        <p:spPr>
          <a:xfrm>
            <a:off x="0" y="0"/>
            <a:ext cx="2979175" cy="6858000"/>
          </a:xfrm>
          <a:prstGeom prst="rect">
            <a:avLst/>
          </a:prstGeom>
          <a:solidFill>
            <a:srgbClr val="0025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Infrastructure Profiler Tool Validation</a:t>
            </a:r>
          </a:p>
          <a:p>
            <a:pPr algn="ctr"/>
            <a:endParaRPr lang="en-US" sz="3200" b="1" dirty="0"/>
          </a:p>
          <a:p>
            <a:pPr algn="ctr"/>
            <a:r>
              <a:rPr lang="en-US" sz="3200" b="1" dirty="0"/>
              <a:t>Key </a:t>
            </a:r>
          </a:p>
          <a:p>
            <a:pPr algn="ctr"/>
            <a:r>
              <a:rPr lang="en-US" sz="3200" b="1" dirty="0"/>
              <a:t>Findings</a:t>
            </a:r>
          </a:p>
        </p:txBody>
      </p:sp>
    </p:spTree>
    <p:extLst>
      <p:ext uri="{BB962C8B-B14F-4D97-AF65-F5344CB8AC3E}">
        <p14:creationId xmlns:p14="http://schemas.microsoft.com/office/powerpoint/2010/main" val="57448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3B0B0-CE64-FE3B-50A5-8B650604C6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E767F2E-B093-1A10-D73A-04B094BE0795}"/>
              </a:ext>
            </a:extLst>
          </p:cNvPr>
          <p:cNvSpPr/>
          <p:nvPr/>
        </p:nvSpPr>
        <p:spPr>
          <a:xfrm>
            <a:off x="0" y="0"/>
            <a:ext cx="457200" cy="2286000"/>
          </a:xfrm>
          <a:prstGeom prst="rect">
            <a:avLst/>
          </a:prstGeom>
          <a:solidFill>
            <a:srgbClr val="6ED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9B8C08-4195-F8A2-BC78-EA633C7CF840}"/>
              </a:ext>
            </a:extLst>
          </p:cNvPr>
          <p:cNvSpPr/>
          <p:nvPr/>
        </p:nvSpPr>
        <p:spPr>
          <a:xfrm>
            <a:off x="0" y="2284817"/>
            <a:ext cx="457200" cy="2286000"/>
          </a:xfrm>
          <a:prstGeom prst="rect">
            <a:avLst/>
          </a:prstGeom>
          <a:solidFill>
            <a:srgbClr val="0025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A7A268-F994-BA99-EC19-F7808D256F3B}"/>
              </a:ext>
            </a:extLst>
          </p:cNvPr>
          <p:cNvSpPr/>
          <p:nvPr/>
        </p:nvSpPr>
        <p:spPr>
          <a:xfrm>
            <a:off x="0" y="4572000"/>
            <a:ext cx="457200" cy="2286000"/>
          </a:xfrm>
          <a:prstGeom prst="rect">
            <a:avLst/>
          </a:prstGeom>
          <a:solidFill>
            <a:srgbClr val="F1AD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F61F7F12-313E-5B9F-953B-014F57BB37AC}"/>
              </a:ext>
            </a:extLst>
          </p:cNvPr>
          <p:cNvSpPr>
            <a:spLocks noGrp="1"/>
          </p:cNvSpPr>
          <p:nvPr>
            <p:ph type="title"/>
          </p:nvPr>
        </p:nvSpPr>
        <p:spPr>
          <a:xfrm>
            <a:off x="1119649" y="6415"/>
            <a:ext cx="9952703" cy="686927"/>
          </a:xfrm>
        </p:spPr>
        <p:txBody>
          <a:bodyPr>
            <a:normAutofit fontScale="90000"/>
          </a:bodyPr>
          <a:lstStyle/>
          <a:p>
            <a:pPr algn="ctr"/>
            <a:r>
              <a:rPr lang="en-US" sz="3200" b="1" dirty="0"/>
              <a:t>Infrastructure Profiler Tool Validation: Recommendations</a:t>
            </a:r>
            <a:endParaRPr lang="en-US" sz="3200" b="1" dirty="0">
              <a:latin typeface="Seaford" panose="00000500000000000000" pitchFamily="2" charset="0"/>
            </a:endParaRPr>
          </a:p>
        </p:txBody>
      </p:sp>
      <p:sp>
        <p:nvSpPr>
          <p:cNvPr id="20" name="object 17">
            <a:extLst>
              <a:ext uri="{FF2B5EF4-FFF2-40B4-BE49-F238E27FC236}">
                <a16:creationId xmlns:a16="http://schemas.microsoft.com/office/drawing/2014/main" id="{D045E372-DDB2-5233-6A54-F64B4739C26E}"/>
              </a:ext>
            </a:extLst>
          </p:cNvPr>
          <p:cNvSpPr/>
          <p:nvPr/>
        </p:nvSpPr>
        <p:spPr>
          <a:xfrm flipV="1">
            <a:off x="394760" y="375582"/>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TextBox 5">
            <a:extLst>
              <a:ext uri="{FF2B5EF4-FFF2-40B4-BE49-F238E27FC236}">
                <a16:creationId xmlns:a16="http://schemas.microsoft.com/office/drawing/2014/main" id="{0AD237F9-9E18-897D-B620-7D37C69604A5}"/>
              </a:ext>
            </a:extLst>
          </p:cNvPr>
          <p:cNvSpPr txBox="1"/>
          <p:nvPr/>
        </p:nvSpPr>
        <p:spPr>
          <a:xfrm>
            <a:off x="567007" y="927051"/>
            <a:ext cx="7460574" cy="5555367"/>
          </a:xfrm>
          <a:prstGeom prst="rect">
            <a:avLst/>
          </a:prstGeom>
          <a:noFill/>
        </p:spPr>
        <p:txBody>
          <a:bodyPr wrap="square">
            <a:spAutoFit/>
          </a:bodyPr>
          <a:lstStyle/>
          <a:p>
            <a:pPr marL="228600" lvl="0" indent="-228600">
              <a:spcAft>
                <a:spcPts val="2200"/>
              </a:spcAft>
              <a:buFont typeface="Arial" panose="020B0604020202020204" pitchFamily="34" charset="0"/>
              <a:buChar char="•"/>
            </a:pPr>
            <a:r>
              <a:rPr lang="en-US" sz="2000" dirty="0">
                <a:solidFill>
                  <a:srgbClr val="002569"/>
                </a:solidFill>
              </a:rPr>
              <a:t>Create two surveys: one specifically tailored to teacher’s personal experiences of implementing a new practice or a PD at schools; the other survey for instructional coaches or school administrators about how they think their teachers’ readiness for implementing a new practice or a PD. </a:t>
            </a:r>
          </a:p>
          <a:p>
            <a:pPr marL="228600" lvl="0" indent="-228600">
              <a:spcAft>
                <a:spcPts val="2200"/>
              </a:spcAft>
              <a:buFont typeface="Arial" panose="020B0604020202020204" pitchFamily="34" charset="0"/>
              <a:buChar char="•"/>
            </a:pPr>
            <a:r>
              <a:rPr lang="en-US" sz="2000" dirty="0">
                <a:solidFill>
                  <a:srgbClr val="002569"/>
                </a:solidFill>
              </a:rPr>
              <a:t>Focus on aspects that are objective as the response options. For instance, it may be easier for respondents to indicate how often they do something than to indicate whether something has a positive or negative influence. </a:t>
            </a:r>
          </a:p>
          <a:p>
            <a:pPr marL="228600" lvl="0" indent="-228600">
              <a:spcAft>
                <a:spcPts val="2200"/>
              </a:spcAft>
              <a:buFont typeface="Arial" panose="020B0604020202020204" pitchFamily="34" charset="0"/>
              <a:buChar char="•"/>
            </a:pPr>
            <a:r>
              <a:rPr lang="en-US" sz="2000" dirty="0">
                <a:solidFill>
                  <a:srgbClr val="002569"/>
                </a:solidFill>
              </a:rPr>
              <a:t>Provide a clearer description of some terminologies in the questions. For instance, what does a professional learning community refer to? </a:t>
            </a:r>
          </a:p>
          <a:p>
            <a:pPr marL="228600" lvl="0" indent="-228600">
              <a:spcAft>
                <a:spcPts val="2200"/>
              </a:spcAft>
              <a:buFont typeface="Arial" panose="020B0604020202020204" pitchFamily="34" charset="0"/>
              <a:buChar char="•"/>
            </a:pPr>
            <a:r>
              <a:rPr lang="en-US" sz="2000" dirty="0">
                <a:solidFill>
                  <a:srgbClr val="002569"/>
                </a:solidFill>
              </a:rPr>
              <a:t>Rethink some questions and their purposes to ensure they align with the readiness and structured literacy. Remove questions that may not be closely related to the readiness. </a:t>
            </a:r>
          </a:p>
        </p:txBody>
      </p:sp>
      <p:sp>
        <p:nvSpPr>
          <p:cNvPr id="4" name="TextBox 3">
            <a:extLst>
              <a:ext uri="{FF2B5EF4-FFF2-40B4-BE49-F238E27FC236}">
                <a16:creationId xmlns:a16="http://schemas.microsoft.com/office/drawing/2014/main" id="{6AF26CF5-2707-17BE-4F51-377E478E3284}"/>
              </a:ext>
            </a:extLst>
          </p:cNvPr>
          <p:cNvSpPr txBox="1"/>
          <p:nvPr/>
        </p:nvSpPr>
        <p:spPr>
          <a:xfrm>
            <a:off x="8304029" y="1513466"/>
            <a:ext cx="3604438" cy="4801314"/>
          </a:xfrm>
          <a:prstGeom prst="rect">
            <a:avLst/>
          </a:prstGeom>
          <a:solidFill>
            <a:schemeClr val="accent2">
              <a:lumMod val="20000"/>
              <a:lumOff val="80000"/>
            </a:schemeClr>
          </a:solidFill>
        </p:spPr>
        <p:txBody>
          <a:bodyPr wrap="square" rtlCol="0">
            <a:spAutoFit/>
          </a:bodyPr>
          <a:lstStyle/>
          <a:p>
            <a:pPr algn="ctr"/>
            <a:r>
              <a:rPr lang="en-US" sz="2400" b="1" dirty="0"/>
              <a:t>Activities Currently Underway:</a:t>
            </a:r>
          </a:p>
          <a:p>
            <a:endParaRPr lang="en-US" sz="2400" b="1" dirty="0"/>
          </a:p>
          <a:p>
            <a:pPr marL="285750" indent="-285750">
              <a:buFont typeface="Arial" panose="020B0604020202020204" pitchFamily="34" charset="0"/>
              <a:buChar char="•"/>
            </a:pPr>
            <a:r>
              <a:rPr lang="en-US" sz="2400" dirty="0"/>
              <a:t>Item review and revision in accordance with expert and field recommendations</a:t>
            </a:r>
          </a:p>
          <a:p>
            <a:pPr marL="285750" indent="-285750">
              <a:buFont typeface="Arial" panose="020B0604020202020204" pitchFamily="34" charset="0"/>
              <a:buChar char="•"/>
            </a:pPr>
            <a:r>
              <a:rPr lang="en-US" sz="2400" dirty="0"/>
              <a:t>Terminology clarifications within survey tool</a:t>
            </a:r>
          </a:p>
          <a:p>
            <a:pPr marL="285750" indent="-285750">
              <a:buFont typeface="Arial" panose="020B0604020202020204" pitchFamily="34" charset="0"/>
              <a:buChar char="•"/>
            </a:pPr>
            <a:r>
              <a:rPr lang="en-US" sz="2400" dirty="0"/>
              <a:t>Continuing broader expert and field review</a:t>
            </a:r>
          </a:p>
          <a:p>
            <a:endParaRPr lang="en-US" b="1" dirty="0"/>
          </a:p>
        </p:txBody>
      </p:sp>
    </p:spTree>
    <p:extLst>
      <p:ext uri="{BB962C8B-B14F-4D97-AF65-F5344CB8AC3E}">
        <p14:creationId xmlns:p14="http://schemas.microsoft.com/office/powerpoint/2010/main" val="35349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DA9AB-EBE9-32F2-8EB2-84CED2782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AF3DF-2D7F-A6A2-99FD-C6DB3AE6C858}"/>
              </a:ext>
            </a:extLst>
          </p:cNvPr>
          <p:cNvSpPr>
            <a:spLocks noGrp="1"/>
          </p:cNvSpPr>
          <p:nvPr>
            <p:ph type="title"/>
          </p:nvPr>
        </p:nvSpPr>
        <p:spPr>
          <a:xfrm>
            <a:off x="2496779" y="227476"/>
            <a:ext cx="7198442" cy="686927"/>
          </a:xfrm>
        </p:spPr>
        <p:txBody>
          <a:bodyPr>
            <a:normAutofit/>
          </a:bodyPr>
          <a:lstStyle/>
          <a:p>
            <a:pPr algn="ctr"/>
            <a:r>
              <a:rPr lang="en-US" sz="3200" b="1" dirty="0"/>
              <a:t>Performance Assessment Validation</a:t>
            </a:r>
            <a:endParaRPr lang="en-US" sz="3200" b="1" dirty="0">
              <a:latin typeface="Seaford" panose="00000500000000000000" pitchFamily="2" charset="0"/>
            </a:endParaRPr>
          </a:p>
        </p:txBody>
      </p:sp>
      <p:sp>
        <p:nvSpPr>
          <p:cNvPr id="3" name="Content Placeholder 2">
            <a:extLst>
              <a:ext uri="{FF2B5EF4-FFF2-40B4-BE49-F238E27FC236}">
                <a16:creationId xmlns:a16="http://schemas.microsoft.com/office/drawing/2014/main" id="{24F5C9B4-89A5-45E9-18C6-6E8960B6B9E1}"/>
              </a:ext>
            </a:extLst>
          </p:cNvPr>
          <p:cNvSpPr>
            <a:spLocks noGrp="1"/>
          </p:cNvSpPr>
          <p:nvPr>
            <p:ph sz="half" idx="1"/>
          </p:nvPr>
        </p:nvSpPr>
        <p:spPr>
          <a:xfrm>
            <a:off x="2894608" y="1165975"/>
            <a:ext cx="2204467" cy="570271"/>
          </a:xfrm>
        </p:spPr>
        <p:txBody>
          <a:bodyPr>
            <a:normAutofit/>
          </a:bodyPr>
          <a:lstStyle/>
          <a:p>
            <a:pPr marL="0" indent="0">
              <a:buNone/>
            </a:pPr>
            <a:r>
              <a:rPr lang="en-US" b="1" dirty="0">
                <a:latin typeface="Seaford" panose="00000500000000000000" pitchFamily="2" charset="0"/>
              </a:rPr>
              <a:t>The Process</a:t>
            </a:r>
          </a:p>
          <a:p>
            <a:pPr marL="0" indent="0">
              <a:buNone/>
            </a:pPr>
            <a:endParaRPr lang="en-US" sz="900" dirty="0">
              <a:latin typeface="Seaford" panose="00000500000000000000" pitchFamily="2" charset="0"/>
            </a:endParaRPr>
          </a:p>
        </p:txBody>
      </p:sp>
      <p:sp>
        <p:nvSpPr>
          <p:cNvPr id="4" name="Content Placeholder 3">
            <a:extLst>
              <a:ext uri="{FF2B5EF4-FFF2-40B4-BE49-F238E27FC236}">
                <a16:creationId xmlns:a16="http://schemas.microsoft.com/office/drawing/2014/main" id="{5F514447-CFBF-B2D3-825C-5B1C84B96C65}"/>
              </a:ext>
            </a:extLst>
          </p:cNvPr>
          <p:cNvSpPr>
            <a:spLocks noGrp="1"/>
          </p:cNvSpPr>
          <p:nvPr>
            <p:ph sz="half" idx="2"/>
          </p:nvPr>
        </p:nvSpPr>
        <p:spPr>
          <a:xfrm>
            <a:off x="7057213" y="1160204"/>
            <a:ext cx="3323918" cy="570272"/>
          </a:xfrm>
        </p:spPr>
        <p:txBody>
          <a:bodyPr>
            <a:normAutofit/>
          </a:bodyPr>
          <a:lstStyle/>
          <a:p>
            <a:pPr marL="0" indent="0">
              <a:buNone/>
            </a:pPr>
            <a:r>
              <a:rPr lang="en-US" b="1" dirty="0">
                <a:latin typeface="Seaford" panose="00000500000000000000" pitchFamily="2" charset="0"/>
              </a:rPr>
              <a:t>The Participants</a:t>
            </a:r>
          </a:p>
          <a:p>
            <a:pPr marL="0" indent="0">
              <a:buNone/>
            </a:pPr>
            <a:endParaRPr lang="en-US" sz="1100" b="1" dirty="0">
              <a:latin typeface="Seaford" panose="00000500000000000000" pitchFamily="2" charset="0"/>
            </a:endParaRPr>
          </a:p>
          <a:p>
            <a:pPr marL="0" indent="0">
              <a:buNone/>
            </a:pPr>
            <a:endParaRPr lang="en-US" sz="400" dirty="0">
              <a:latin typeface="Seaford" panose="00000500000000000000" pitchFamily="2" charset="0"/>
            </a:endParaRPr>
          </a:p>
        </p:txBody>
      </p:sp>
      <p:sp>
        <p:nvSpPr>
          <p:cNvPr id="5" name="object 17">
            <a:extLst>
              <a:ext uri="{FF2B5EF4-FFF2-40B4-BE49-F238E27FC236}">
                <a16:creationId xmlns:a16="http://schemas.microsoft.com/office/drawing/2014/main" id="{EB9A398B-12FB-B58D-3022-B592EC55E940}"/>
              </a:ext>
            </a:extLst>
          </p:cNvPr>
          <p:cNvSpPr/>
          <p:nvPr/>
        </p:nvSpPr>
        <p:spPr>
          <a:xfrm flipV="1">
            <a:off x="198120" y="596643"/>
            <a:ext cx="11795760" cy="308326"/>
          </a:xfrm>
          <a:custGeom>
            <a:avLst/>
            <a:gdLst/>
            <a:ahLst/>
            <a:cxnLst/>
            <a:rect l="l" t="t" r="r" b="b"/>
            <a:pathLst>
              <a:path w="11692890">
                <a:moveTo>
                  <a:pt x="0" y="0"/>
                </a:moveTo>
                <a:lnTo>
                  <a:pt x="11692491" y="0"/>
                </a:lnTo>
              </a:path>
            </a:pathLst>
          </a:custGeom>
          <a:ln w="38298">
            <a:solidFill>
              <a:srgbClr val="6ED0FF"/>
            </a:solidFill>
          </a:ln>
        </p:spPr>
        <p:txBody>
          <a:bodyPr wrap="square" lIns="0" tIns="0" rIns="0" bIns="0" rtlCol="0"/>
          <a:lstStyle/>
          <a:p>
            <a:endParaRPr sz="1256"/>
          </a:p>
        </p:txBody>
      </p:sp>
      <p:sp>
        <p:nvSpPr>
          <p:cNvPr id="6" name="Rectangle 5">
            <a:extLst>
              <a:ext uri="{FF2B5EF4-FFF2-40B4-BE49-F238E27FC236}">
                <a16:creationId xmlns:a16="http://schemas.microsoft.com/office/drawing/2014/main" id="{55F2DAF3-B178-2617-ED0B-71ED7BB174D0}"/>
              </a:ext>
            </a:extLst>
          </p:cNvPr>
          <p:cNvSpPr/>
          <p:nvPr/>
        </p:nvSpPr>
        <p:spPr>
          <a:xfrm>
            <a:off x="181897" y="207813"/>
            <a:ext cx="11828207" cy="6442374"/>
          </a:xfrm>
          <a:prstGeom prst="rect">
            <a:avLst/>
          </a:prstGeom>
          <a:noFill/>
          <a:ln w="38100">
            <a:solidFill>
              <a:srgbClr val="0025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17">
            <a:extLst>
              <a:ext uri="{FF2B5EF4-FFF2-40B4-BE49-F238E27FC236}">
                <a16:creationId xmlns:a16="http://schemas.microsoft.com/office/drawing/2014/main" id="{D38E1FB8-D200-A177-6545-BA0A9ADC5D7F}"/>
              </a:ext>
            </a:extLst>
          </p:cNvPr>
          <p:cNvSpPr/>
          <p:nvPr/>
        </p:nvSpPr>
        <p:spPr>
          <a:xfrm rot="5400000" flipV="1">
            <a:off x="2694821" y="3628480"/>
            <a:ext cx="5394960" cy="339629"/>
          </a:xfrm>
          <a:custGeom>
            <a:avLst/>
            <a:gdLst/>
            <a:ahLst/>
            <a:cxnLst/>
            <a:rect l="l" t="t" r="r" b="b"/>
            <a:pathLst>
              <a:path w="11692890">
                <a:moveTo>
                  <a:pt x="0" y="0"/>
                </a:moveTo>
                <a:lnTo>
                  <a:pt x="11692491" y="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graphicFrame>
        <p:nvGraphicFramePr>
          <p:cNvPr id="8" name="Diagram 7">
            <a:extLst>
              <a:ext uri="{FF2B5EF4-FFF2-40B4-BE49-F238E27FC236}">
                <a16:creationId xmlns:a16="http://schemas.microsoft.com/office/drawing/2014/main" id="{F4E062D2-A5E2-AAB5-D6CE-1DE5CBE3EAA2}"/>
              </a:ext>
            </a:extLst>
          </p:cNvPr>
          <p:cNvGraphicFramePr/>
          <p:nvPr>
            <p:extLst>
              <p:ext uri="{D42A27DB-BD31-4B8C-83A1-F6EECF244321}">
                <p14:modId xmlns:p14="http://schemas.microsoft.com/office/powerpoint/2010/main" val="2979444119"/>
              </p:ext>
            </p:extLst>
          </p:nvPr>
        </p:nvGraphicFramePr>
        <p:xfrm>
          <a:off x="3092572" y="2236700"/>
          <a:ext cx="1809227" cy="3755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8D23CEDE-C73F-7630-D131-5B0929AB016A}"/>
              </a:ext>
            </a:extLst>
          </p:cNvPr>
          <p:cNvGraphicFramePr/>
          <p:nvPr>
            <p:extLst>
              <p:ext uri="{D42A27DB-BD31-4B8C-83A1-F6EECF244321}">
                <p14:modId xmlns:p14="http://schemas.microsoft.com/office/powerpoint/2010/main" val="766931012"/>
              </p:ext>
            </p:extLst>
          </p:nvPr>
        </p:nvGraphicFramePr>
        <p:xfrm>
          <a:off x="5447071" y="1759575"/>
          <a:ext cx="6347500" cy="45965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object 17">
            <a:extLst>
              <a:ext uri="{FF2B5EF4-FFF2-40B4-BE49-F238E27FC236}">
                <a16:creationId xmlns:a16="http://schemas.microsoft.com/office/drawing/2014/main" id="{142B8191-38CF-10D1-41FD-93AC76CDE5B3}"/>
              </a:ext>
            </a:extLst>
          </p:cNvPr>
          <p:cNvSpPr/>
          <p:nvPr/>
        </p:nvSpPr>
        <p:spPr>
          <a:xfrm rot="5400000" flipV="1">
            <a:off x="225277" y="3628479"/>
            <a:ext cx="5394960" cy="339629"/>
          </a:xfrm>
          <a:custGeom>
            <a:avLst/>
            <a:gdLst/>
            <a:ahLst/>
            <a:cxnLst/>
            <a:rect l="l" t="t" r="r" b="b"/>
            <a:pathLst>
              <a:path w="11692890">
                <a:moveTo>
                  <a:pt x="0" y="0"/>
                </a:moveTo>
                <a:lnTo>
                  <a:pt x="11692491" y="0"/>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lIns="0" tIns="0" rIns="0" bIns="0" rtlCol="0"/>
          <a:lstStyle/>
          <a:p>
            <a:endParaRPr sz="1256"/>
          </a:p>
        </p:txBody>
      </p:sp>
      <p:sp>
        <p:nvSpPr>
          <p:cNvPr id="11" name="Content Placeholder 2">
            <a:extLst>
              <a:ext uri="{FF2B5EF4-FFF2-40B4-BE49-F238E27FC236}">
                <a16:creationId xmlns:a16="http://schemas.microsoft.com/office/drawing/2014/main" id="{3C64F21A-13EC-53F7-8568-A6EE9E1D572C}"/>
              </a:ext>
            </a:extLst>
          </p:cNvPr>
          <p:cNvSpPr txBox="1">
            <a:spLocks/>
          </p:cNvSpPr>
          <p:nvPr/>
        </p:nvSpPr>
        <p:spPr>
          <a:xfrm>
            <a:off x="623028" y="1160202"/>
            <a:ext cx="1644643" cy="570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Seaford" panose="00000500000000000000" pitchFamily="2" charset="0"/>
              </a:rPr>
              <a:t>The Tool</a:t>
            </a:r>
          </a:p>
          <a:p>
            <a:pPr marL="0" indent="0">
              <a:buFont typeface="Arial" panose="020B0604020202020204" pitchFamily="34" charset="0"/>
              <a:buNone/>
            </a:pPr>
            <a:endParaRPr lang="en-US" sz="900" dirty="0">
              <a:latin typeface="Seaford" panose="00000500000000000000" pitchFamily="2" charset="0"/>
            </a:endParaRPr>
          </a:p>
        </p:txBody>
      </p:sp>
      <p:sp>
        <p:nvSpPr>
          <p:cNvPr id="15" name="TextBox 14">
            <a:extLst>
              <a:ext uri="{FF2B5EF4-FFF2-40B4-BE49-F238E27FC236}">
                <a16:creationId xmlns:a16="http://schemas.microsoft.com/office/drawing/2014/main" id="{9398415C-13CE-1F74-568F-8219B8E9DD09}"/>
              </a:ext>
            </a:extLst>
          </p:cNvPr>
          <p:cNvSpPr txBox="1"/>
          <p:nvPr/>
        </p:nvSpPr>
        <p:spPr>
          <a:xfrm>
            <a:off x="365186" y="1759575"/>
            <a:ext cx="2204467" cy="4247317"/>
          </a:xfrm>
          <a:prstGeom prst="rect">
            <a:avLst/>
          </a:prstGeom>
          <a:noFill/>
        </p:spPr>
        <p:txBody>
          <a:bodyPr wrap="square">
            <a:spAutoFit/>
          </a:bodyPr>
          <a:lstStyle/>
          <a:p>
            <a:pPr algn="ctr"/>
            <a:r>
              <a:rPr lang="en-US" sz="1800" dirty="0">
                <a:effectLst/>
                <a:latin typeface="Aptos" panose="020B0004020202020204" pitchFamily="34" charset="0"/>
                <a:ea typeface="Times New Roman" panose="02020603050405020304" pitchFamily="18" charset="0"/>
                <a:cs typeface="Times New Roman" panose="02020603050405020304" pitchFamily="18" charset="0"/>
              </a:rPr>
              <a:t>The performance assessment is a detailed structured literacy lesson plan completed by pre-service educators intended to be implemented in a general education setting during a 90-minute literacy block. A</a:t>
            </a:r>
            <a:r>
              <a:rPr lang="en-US" dirty="0">
                <a:latin typeface="Aptos" panose="020B0004020202020204" pitchFamily="34" charset="0"/>
                <a:ea typeface="Times New Roman" panose="02020603050405020304" pitchFamily="18" charset="0"/>
                <a:cs typeface="Times New Roman" panose="02020603050405020304" pitchFamily="18" charset="0"/>
              </a:rPr>
              <a:t> scoring rubric and example lesson plan are also provided.</a:t>
            </a:r>
            <a:endParaRPr lang="en-US" dirty="0"/>
          </a:p>
        </p:txBody>
      </p:sp>
    </p:spTree>
    <p:extLst>
      <p:ext uri="{BB962C8B-B14F-4D97-AF65-F5344CB8AC3E}">
        <p14:creationId xmlns:p14="http://schemas.microsoft.com/office/powerpoint/2010/main" val="408878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32E91-B157-0EBF-40D2-6141EE2C8DB6}"/>
            </a:ext>
          </a:extLst>
        </p:cNvPr>
        <p:cNvGrpSpPr/>
        <p:nvPr/>
      </p:nvGrpSpPr>
      <p:grpSpPr>
        <a:xfrm>
          <a:off x="0" y="0"/>
          <a:ext cx="0" cy="0"/>
          <a:chOff x="0" y="0"/>
          <a:chExt cx="0" cy="0"/>
        </a:xfrm>
      </p:grpSpPr>
      <p:graphicFrame>
        <p:nvGraphicFramePr>
          <p:cNvPr id="13" name="TextBox 10">
            <a:extLst>
              <a:ext uri="{FF2B5EF4-FFF2-40B4-BE49-F238E27FC236}">
                <a16:creationId xmlns:a16="http://schemas.microsoft.com/office/drawing/2014/main" id="{523045E6-9B48-CF70-10C7-086183405F77}"/>
              </a:ext>
            </a:extLst>
          </p:cNvPr>
          <p:cNvGraphicFramePr/>
          <p:nvPr>
            <p:extLst>
              <p:ext uri="{D42A27DB-BD31-4B8C-83A1-F6EECF244321}">
                <p14:modId xmlns:p14="http://schemas.microsoft.com/office/powerpoint/2010/main" val="3892594764"/>
              </p:ext>
            </p:extLst>
          </p:nvPr>
        </p:nvGraphicFramePr>
        <p:xfrm>
          <a:off x="3349673" y="442452"/>
          <a:ext cx="841248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TextBox 10">
            <a:extLst>
              <a:ext uri="{FF2B5EF4-FFF2-40B4-BE49-F238E27FC236}">
                <a16:creationId xmlns:a16="http://schemas.microsoft.com/office/drawing/2014/main" id="{4CDA4DD0-5025-45DF-7255-8A7D95C7A4D5}"/>
              </a:ext>
            </a:extLst>
          </p:cNvPr>
          <p:cNvGraphicFramePr/>
          <p:nvPr>
            <p:extLst>
              <p:ext uri="{D42A27DB-BD31-4B8C-83A1-F6EECF244321}">
                <p14:modId xmlns:p14="http://schemas.microsoft.com/office/powerpoint/2010/main" val="3104547072"/>
              </p:ext>
            </p:extLst>
          </p:nvPr>
        </p:nvGraphicFramePr>
        <p:xfrm>
          <a:off x="3349673" y="3333135"/>
          <a:ext cx="8412480" cy="30824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a:extLst>
              <a:ext uri="{FF2B5EF4-FFF2-40B4-BE49-F238E27FC236}">
                <a16:creationId xmlns:a16="http://schemas.microsoft.com/office/drawing/2014/main" id="{0A72EF37-7345-D1AA-BFBF-7D81CC2F9AF6}"/>
              </a:ext>
            </a:extLst>
          </p:cNvPr>
          <p:cNvSpPr/>
          <p:nvPr/>
        </p:nvSpPr>
        <p:spPr>
          <a:xfrm>
            <a:off x="0" y="0"/>
            <a:ext cx="2979175" cy="6858000"/>
          </a:xfrm>
          <a:prstGeom prst="rect">
            <a:avLst/>
          </a:prstGeom>
          <a:solidFill>
            <a:srgbClr val="0025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Performance Assessment Validation</a:t>
            </a:r>
          </a:p>
          <a:p>
            <a:pPr algn="ctr"/>
            <a:endParaRPr lang="en-US" sz="3200" b="1" dirty="0"/>
          </a:p>
          <a:p>
            <a:pPr algn="ctr"/>
            <a:r>
              <a:rPr lang="en-US" sz="3200" b="1" dirty="0"/>
              <a:t>Key </a:t>
            </a:r>
          </a:p>
          <a:p>
            <a:pPr algn="ctr"/>
            <a:r>
              <a:rPr lang="en-US" sz="3200" b="1" dirty="0"/>
              <a:t>Findings</a:t>
            </a:r>
          </a:p>
        </p:txBody>
      </p:sp>
    </p:spTree>
    <p:extLst>
      <p:ext uri="{BB962C8B-B14F-4D97-AF65-F5344CB8AC3E}">
        <p14:creationId xmlns:p14="http://schemas.microsoft.com/office/powerpoint/2010/main" val="2121529258"/>
      </p:ext>
    </p:extLst>
  </p:cSld>
  <p:clrMapOvr>
    <a:masterClrMapping/>
  </p:clrMapOvr>
</p:sld>
</file>

<file path=ppt/theme/theme1.xml><?xml version="1.0" encoding="utf-8"?>
<a:theme xmlns:a="http://schemas.openxmlformats.org/drawingml/2006/main" name="Office Theme">
  <a:themeElements>
    <a:clrScheme name="KBOR Colors">
      <a:dk1>
        <a:srgbClr val="002569"/>
      </a:dk1>
      <a:lt1>
        <a:sysClr val="window" lastClr="FFFFFF"/>
      </a:lt1>
      <a:dk2>
        <a:srgbClr val="002569"/>
      </a:dk2>
      <a:lt2>
        <a:srgbClr val="E8E8E8"/>
      </a:lt2>
      <a:accent1>
        <a:srgbClr val="002569"/>
      </a:accent1>
      <a:accent2>
        <a:srgbClr val="F1AD02"/>
      </a:accent2>
      <a:accent3>
        <a:srgbClr val="6FB0C7"/>
      </a:accent3>
      <a:accent4>
        <a:srgbClr val="6ED0FF"/>
      </a:accent4>
      <a:accent5>
        <a:srgbClr val="CA3625"/>
      </a:accent5>
      <a:accent6>
        <a:srgbClr val="F1AD02"/>
      </a:accent6>
      <a:hlink>
        <a:srgbClr val="6ED0FF"/>
      </a:hlink>
      <a:folHlink>
        <a:srgbClr val="96607D"/>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8D6EDB7DA64E4F98AF7F015152EF8D" ma:contentTypeVersion="13" ma:contentTypeDescription="Create a new document." ma:contentTypeScope="" ma:versionID="b5ba7c50c3d9ccbe282ad8fb238c0564">
  <xsd:schema xmlns:xsd="http://www.w3.org/2001/XMLSchema" xmlns:xs="http://www.w3.org/2001/XMLSchema" xmlns:p="http://schemas.microsoft.com/office/2006/metadata/properties" xmlns:ns2="ed36196b-0165-4f34-80c1-0fd1142ff83a" xmlns:ns3="4f30b67a-938a-4ce6-926c-c0097632ba06" targetNamespace="http://schemas.microsoft.com/office/2006/metadata/properties" ma:root="true" ma:fieldsID="876306aded4570914f8b4915d06506ee" ns2:_="" ns3:_="">
    <xsd:import namespace="ed36196b-0165-4f34-80c1-0fd1142ff83a"/>
    <xsd:import namespace="4f30b67a-938a-4ce6-926c-c0097632ba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36196b-0165-4f34-80c1-0fd1142ff8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30b67a-938a-4ce6-926c-c0097632ba0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fdd1684-2996-4e4c-b0c4-5a5bc0a5d2bc}" ma:internalName="TaxCatchAll" ma:showField="CatchAllData" ma:web="4f30b67a-938a-4ce6-926c-c0097632b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30b67a-938a-4ce6-926c-c0097632ba06" xsi:nil="true"/>
    <lcf76f155ced4ddcb4097134ff3c332f xmlns="ed36196b-0165-4f34-80c1-0fd1142ff83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976318-7971-4B28-A475-41B040436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36196b-0165-4f34-80c1-0fd1142ff83a"/>
    <ds:schemaRef ds:uri="4f30b67a-938a-4ce6-926c-c0097632b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F45A69-A723-4449-83E8-B3D42E7E4438}">
  <ds:schemaRefs>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ed36196b-0165-4f34-80c1-0fd1142ff83a"/>
    <ds:schemaRef ds:uri="http://schemas.microsoft.com/office/2006/metadata/properties"/>
    <ds:schemaRef ds:uri="http://purl.org/dc/dcmitype/"/>
    <ds:schemaRef ds:uri="http://schemas.microsoft.com/office/infopath/2007/PartnerControls"/>
    <ds:schemaRef ds:uri="4f30b67a-938a-4ce6-926c-c0097632ba06"/>
  </ds:schemaRefs>
</ds:datastoreItem>
</file>

<file path=customXml/itemProps3.xml><?xml version="1.0" encoding="utf-8"?>
<ds:datastoreItem xmlns:ds="http://schemas.openxmlformats.org/officeDocument/2006/customXml" ds:itemID="{A7C609DD-16FF-48A8-BA9A-84C9FC51ED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1904</TotalTime>
  <Words>2484</Words>
  <Application>Microsoft Macintosh PowerPoint</Application>
  <PresentationFormat>Widescreen</PresentationFormat>
  <Paragraphs>347</Paragraphs>
  <Slides>39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MS Mincho</vt:lpstr>
      <vt:lpstr>Aptos</vt:lpstr>
      <vt:lpstr>Arial</vt:lpstr>
      <vt:lpstr>Calibri</vt:lpstr>
      <vt:lpstr>Seaford</vt:lpstr>
      <vt:lpstr>Seaford Display</vt:lpstr>
      <vt:lpstr>Symbol</vt:lpstr>
      <vt:lpstr>Office Theme</vt:lpstr>
      <vt:lpstr>PowerPoint Presentation</vt:lpstr>
      <vt:lpstr>The Context: A Systemic Crisis Meets Policy Opportunity</vt:lpstr>
      <vt:lpstr>Key Initiatives  The KBOR Office of Literacy partnered with KU's Center for Research on Learning to conduct research and development in four areas.</vt:lpstr>
      <vt:lpstr>PowerPoint Presentation</vt:lpstr>
      <vt:lpstr>Infrastructure Profiler Tool Validation</vt:lpstr>
      <vt:lpstr>PowerPoint Presentation</vt:lpstr>
      <vt:lpstr>Infrastructure Profiler Tool Validation: Recommendations</vt:lpstr>
      <vt:lpstr>Performance Assessment Validation</vt:lpstr>
      <vt:lpstr>PowerPoint Presentation</vt:lpstr>
      <vt:lpstr>Performance Assessment Validation: Recommendations</vt:lpstr>
      <vt:lpstr>STATEWIDE LITERACY INSTRUCTION AND RESOURCES NEEDS ASSESSMENT</vt:lpstr>
      <vt:lpstr>Statewide Needs Assessment</vt:lpstr>
      <vt:lpstr>Needs Assessment: Educator Survey</vt:lpstr>
      <vt:lpstr>Current Role</vt:lpstr>
      <vt:lpstr>PowerPoint Presentation</vt:lpstr>
      <vt:lpstr>PowerPoint Presentation</vt:lpstr>
      <vt:lpstr>PowerPoint Presentation</vt:lpstr>
      <vt:lpstr>PowerPoint Presentation</vt:lpstr>
      <vt:lpstr>PowerPoint Presentation</vt:lpstr>
      <vt:lpstr>PowerPoint Presentation</vt:lpstr>
      <vt:lpstr>Needs Assessment: Classroom Observations</vt:lpstr>
      <vt:lpstr>Needs Assessment: Classroom Observations</vt:lpstr>
      <vt:lpstr>Needs Assessment: Classroom Observations</vt:lpstr>
      <vt:lpstr>Needs Assessment: Focus Groups</vt:lpstr>
      <vt:lpstr>Key Findings From Educator Focus Groups</vt:lpstr>
      <vt:lpstr>Key Findings From Family Member Focus Groups</vt:lpstr>
      <vt:lpstr>Key Findings From Student Focus Groups</vt:lpstr>
      <vt:lpstr>Needs Assessment: Recommendations</vt:lpstr>
      <vt:lpstr>PowerPoint Presentation</vt:lpstr>
      <vt:lpstr>Foundations Pilot Study</vt:lpstr>
      <vt:lpstr>Foundations Pilot Study</vt:lpstr>
      <vt:lpstr>Foundations Pilot Study</vt:lpstr>
      <vt:lpstr>Foundations Pilot Study</vt:lpstr>
      <vt:lpstr>What Teachers Say About Their Coach</vt:lpstr>
      <vt:lpstr>Foundations Pilot Study: Recommendations</vt:lpstr>
      <vt:lpstr>FUTURE DIRECTIONS</vt:lpstr>
      <vt:lpstr>Next Steps</vt:lpstr>
      <vt:lpstr>For Your Consideration: Additional Areas of Study</vt:lpstr>
      <vt:lpstr>Thank you.</vt:lpstr>
    </vt:vector>
  </TitlesOfParts>
  <Company>University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Bulgren, Susan</dc:creator>
  <cp:lastModifiedBy>Myers, Suzanne</cp:lastModifiedBy>
  <cp:revision>5</cp:revision>
  <dcterms:created xsi:type="dcterms:W3CDTF">2026-01-28T22:36:29Z</dcterms:created>
  <dcterms:modified xsi:type="dcterms:W3CDTF">2026-04-06T22:34:22Z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0x0101007F8D6EDB7DA64E4F98AF7F015152EF8D</vt:lpwstr>
  </property>
  <property fmtid="{D5CDD505-2E9C-101B-9397-08002B2CF9AE}" pid="3" name="MediaServiceImageTags">
    <vt:lpwstr/>
  </property>
</Properties>
</file>